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Corben"/>
      <p:regular r:id="rId48"/>
      <p:bold r:id="rId49"/>
    </p:embeddedFont>
    <p:embeddedFont>
      <p:font typeface="Quattrocento Sans"/>
      <p:regular r:id="rId50"/>
      <p:bold r:id="rId51"/>
      <p:italic r:id="rId52"/>
      <p:boldItalic r:id="rId53"/>
    </p:embeddedFont>
    <p:embeddedFont>
      <p:font typeface="Arial Black"/>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jlEjHOCD0CA2I0kNSp3S58OPJ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rben-regular.fntdata"/><Relationship Id="rId47" Type="http://schemas.openxmlformats.org/officeDocument/2006/relationships/slide" Target="slides/slide42.xml"/><Relationship Id="rId49" Type="http://schemas.openxmlformats.org/officeDocument/2006/relationships/font" Target="fonts/Corben-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Arial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p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3" name="Google Shape;1393;p1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3" name="Google Shape;1413;p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5dd80e524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0" name="Google Shape;1420;g25dd80e5245_1_2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5dd80e524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7" name="Google Shape;1427;g25dd80e5245_1_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5dd80e5245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4" name="Google Shape;1434;g25dd80e5245_1_6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dd80e5245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3" name="Google Shape;1443;g25dd80e5245_1_6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5dd80e5245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9" name="Google Shape;1449;g25dd80e5245_1_7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5eaea65f9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7" name="Google Shape;1457;g25eaea65f9a_0_3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https://unsplash.com/photos/uXB-7la5vqA</a:t>
            </a:r>
            <a:endParaRPr/>
          </a:p>
        </p:txBody>
      </p:sp>
      <p:sp>
        <p:nvSpPr>
          <p:cNvPr id="1306" name="Google Shape;13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5eaea65f9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5" name="Google Shape;1465;g25eaea65f9a_0_4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5eaea65f9a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1" name="Google Shape;1471;g25eaea65f9a_0_5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5eaea65f9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8" name="Google Shape;1478;g25eaea65f9a_0_5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5eaea65f9a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4" name="Google Shape;1484;g25eaea65f9a_0_7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5eaea65f9a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1" name="Google Shape;1491;g25eaea65f9a_0_8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5eaea65f9a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9" name="Google Shape;1499;g25eaea65f9a_0_9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5eaea65f9a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6" name="Google Shape;1506;g25eaea65f9a_0_10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5eaea65f9a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3" name="Google Shape;1513;g25eaea65f9a_0_11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5eaea65f9a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1" name="Google Shape;1521;g25eaea65f9a_0_12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5eaea65f9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7" name="Google Shape;1527;g25eaea65f9a_0_13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6" name="Google Shape;131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5f27d9a574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3" name="Google Shape;1533;g25f27d9a574_1_6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5f27d9a574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9" name="Google Shape;1539;g25f27d9a574_1_6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5f27d9a574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5" name="Google Shape;1545;g25f27d9a574_1_7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5f27d9a574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2" name="Google Shape;1552;g25f27d9a574_1_8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5f27d9a574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8" name="Google Shape;1558;g25f27d9a574_1_9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5f27d9a574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4" name="Google Shape;1564;g25f27d9a574_1_10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2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71" name="Google Shape;1571;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1" name="Google Shape;1581;p2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7" name="Google Shape;1587;p3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3" name="Google Shape;1593;p3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3" name="Google Shape;134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4" name="Google Shape;1604;p3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Font typeface="Calibri"/>
              <a:buNone/>
            </a:pPr>
            <a:r>
              <a:t/>
            </a:r>
            <a:endParaRPr/>
          </a:p>
        </p:txBody>
      </p:sp>
      <p:sp>
        <p:nvSpPr>
          <p:cNvPr id="1613" name="Google Shape;1613;p33: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7" name="Google Shape;1637;p3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5eaea65f9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5eaea65f9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1" name="Google Shape;1371;p6: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5" name="Google Shape;1385;p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4" name="Shape 14"/>
        <p:cNvGrpSpPr/>
        <p:nvPr/>
      </p:nvGrpSpPr>
      <p:grpSpPr>
        <a:xfrm>
          <a:off x="0" y="0"/>
          <a:ext cx="0" cy="0"/>
          <a:chOff x="0" y="0"/>
          <a:chExt cx="0" cy="0"/>
        </a:xfrm>
      </p:grpSpPr>
      <p:sp>
        <p:nvSpPr>
          <p:cNvPr id="15" name="Google Shape;15;p36"/>
          <p:cNvSpPr txBox="1"/>
          <p:nvPr>
            <p:ph type="ctrTitle"/>
          </p:nvPr>
        </p:nvSpPr>
        <p:spPr>
          <a:xfrm>
            <a:off x="4085819" y="519522"/>
            <a:ext cx="4209528" cy="2058584"/>
          </a:xfrm>
          <a:prstGeom prst="rect">
            <a:avLst/>
          </a:prstGeom>
          <a:noFill/>
          <a:ln>
            <a:noFill/>
          </a:ln>
        </p:spPr>
        <p:txBody>
          <a:bodyPr anchorCtr="0" anchor="b" bIns="45700" lIns="0" spcFirstLastPara="1" rIns="0" wrap="square" tIns="4570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36"/>
          <p:cNvSpPr txBox="1"/>
          <p:nvPr>
            <p:ph idx="1" type="subTitle"/>
          </p:nvPr>
        </p:nvSpPr>
        <p:spPr>
          <a:xfrm>
            <a:off x="4068218" y="2578106"/>
            <a:ext cx="4229910" cy="573330"/>
          </a:xfrm>
          <a:prstGeom prst="rect">
            <a:avLst/>
          </a:prstGeom>
          <a:noFill/>
          <a:ln>
            <a:noFill/>
          </a:ln>
        </p:spPr>
        <p:txBody>
          <a:bodyPr anchorCtr="0" anchor="t" bIns="45700" lIns="0" spcFirstLastPara="1" rIns="0" wrap="square" tIns="4570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7" name="Google Shape;17;p36"/>
          <p:cNvSpPr/>
          <p:nvPr/>
        </p:nvSpPr>
        <p:spPr>
          <a:xfrm>
            <a:off x="0" y="4731990"/>
            <a:ext cx="9144000" cy="41151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304" name="Google Shape;304;p36"/>
          <p:cNvSpPr txBox="1"/>
          <p:nvPr>
            <p:ph idx="10" type="dt"/>
          </p:nvPr>
        </p:nvSpPr>
        <p:spPr>
          <a:xfrm>
            <a:off x="6636350" y="4235549"/>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36"/>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_">
  <p:cSld name="1_1_">
    <p:spTree>
      <p:nvGrpSpPr>
        <p:cNvPr id="661" name="Shape 661"/>
        <p:cNvGrpSpPr/>
        <p:nvPr/>
      </p:nvGrpSpPr>
      <p:grpSpPr>
        <a:xfrm>
          <a:off x="0" y="0"/>
          <a:ext cx="0" cy="0"/>
          <a:chOff x="0" y="0"/>
          <a:chExt cx="0" cy="0"/>
        </a:xfrm>
      </p:grpSpPr>
      <p:sp>
        <p:nvSpPr>
          <p:cNvPr id="662" name="Google Shape;662;p4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3" name="Google Shape;663;p45"/>
          <p:cNvSpPr txBox="1"/>
          <p:nvPr>
            <p:ph idx="11" type="ftr"/>
          </p:nvPr>
        </p:nvSpPr>
        <p:spPr>
          <a:xfrm>
            <a:off x="196374" y="4665964"/>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b="1" sz="1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Image">
  <p:cSld name="2_Full Image">
    <p:spTree>
      <p:nvGrpSpPr>
        <p:cNvPr id="664" name="Shape 664"/>
        <p:cNvGrpSpPr/>
        <p:nvPr/>
      </p:nvGrpSpPr>
      <p:grpSpPr>
        <a:xfrm>
          <a:off x="0" y="0"/>
          <a:ext cx="0" cy="0"/>
          <a:chOff x="0" y="0"/>
          <a:chExt cx="0" cy="0"/>
        </a:xfrm>
      </p:grpSpPr>
      <p:sp>
        <p:nvSpPr>
          <p:cNvPr id="665" name="Google Shape;665;p46"/>
          <p:cNvSpPr/>
          <p:nvPr>
            <p:ph idx="2" type="pic"/>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66" name="Shape 666"/>
        <p:cNvGrpSpPr/>
        <p:nvPr/>
      </p:nvGrpSpPr>
      <p:grpSpPr>
        <a:xfrm>
          <a:off x="0" y="0"/>
          <a:ext cx="0" cy="0"/>
          <a:chOff x="0" y="0"/>
          <a:chExt cx="0" cy="0"/>
        </a:xfrm>
      </p:grpSpPr>
      <p:sp>
        <p:nvSpPr>
          <p:cNvPr id="667" name="Google Shape;667;p47"/>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8" name="Google Shape;668;p47"/>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9" name="Google Shape;669;p47"/>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0" name="Google Shape;670;p47"/>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1" name="Google Shape;671;p47"/>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b="0" l="0" r="0" t="0"/>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b="0" l="0" r="0" t="0"/>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le">
  <p:cSld name="Title Sile">
    <p:spTree>
      <p:nvGrpSpPr>
        <p:cNvPr id="674" name="Shape 674"/>
        <p:cNvGrpSpPr/>
        <p:nvPr/>
      </p:nvGrpSpPr>
      <p:grpSpPr>
        <a:xfrm>
          <a:off x="0" y="0"/>
          <a:ext cx="0" cy="0"/>
          <a:chOff x="0" y="0"/>
          <a:chExt cx="0" cy="0"/>
        </a:xfrm>
      </p:grpSpPr>
      <p:sp>
        <p:nvSpPr>
          <p:cNvPr id="675" name="Google Shape;675;p4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4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4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8" name="Google Shape;678;p48"/>
          <p:cNvSpPr txBox="1"/>
          <p:nvPr>
            <p:ph type="title"/>
          </p:nvPr>
        </p:nvSpPr>
        <p:spPr>
          <a:xfrm>
            <a:off x="457200" y="303498"/>
            <a:ext cx="8229600" cy="435792"/>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p4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80"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7" name="Google Shape;787;p49"/>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49"/>
          <p:cNvSpPr txBox="1"/>
          <p:nvPr>
            <p:ph idx="1" type="body"/>
          </p:nvPr>
        </p:nvSpPr>
        <p:spPr>
          <a:xfrm>
            <a:off x="463356"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89" name="Google Shape;789;p49"/>
          <p:cNvSpPr txBox="1"/>
          <p:nvPr>
            <p:ph idx="2" type="body"/>
          </p:nvPr>
        </p:nvSpPr>
        <p:spPr>
          <a:xfrm>
            <a:off x="466474"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0" name="Google Shape;790;p49"/>
          <p:cNvSpPr txBox="1"/>
          <p:nvPr>
            <p:ph idx="3" type="body"/>
          </p:nvPr>
        </p:nvSpPr>
        <p:spPr>
          <a:xfrm>
            <a:off x="2702905"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1" name="Google Shape;791;p49"/>
          <p:cNvSpPr txBox="1"/>
          <p:nvPr>
            <p:ph idx="4" type="body"/>
          </p:nvPr>
        </p:nvSpPr>
        <p:spPr>
          <a:xfrm>
            <a:off x="2702905"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2" name="Google Shape;792;p49"/>
          <p:cNvSpPr txBox="1"/>
          <p:nvPr>
            <p:ph idx="5" type="body"/>
          </p:nvPr>
        </p:nvSpPr>
        <p:spPr>
          <a:xfrm>
            <a:off x="4937003"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3" name="Google Shape;793;p49"/>
          <p:cNvSpPr txBox="1"/>
          <p:nvPr>
            <p:ph idx="6" type="body"/>
          </p:nvPr>
        </p:nvSpPr>
        <p:spPr>
          <a:xfrm>
            <a:off x="4937003"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4" name="Google Shape;794;p49"/>
          <p:cNvSpPr txBox="1"/>
          <p:nvPr>
            <p:ph idx="12" type="sldNum"/>
          </p:nvPr>
        </p:nvSpPr>
        <p:spPr>
          <a:xfrm>
            <a:off x="6526866"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p:cSld name="1_Thank You Slide">
    <p:spTree>
      <p:nvGrpSpPr>
        <p:cNvPr id="795" name="Shape 795"/>
        <p:cNvGrpSpPr/>
        <p:nvPr/>
      </p:nvGrpSpPr>
      <p:grpSpPr>
        <a:xfrm>
          <a:off x="0" y="0"/>
          <a:ext cx="0" cy="0"/>
          <a:chOff x="0" y="0"/>
          <a:chExt cx="0" cy="0"/>
        </a:xfrm>
      </p:grpSpPr>
      <p:sp>
        <p:nvSpPr>
          <p:cNvPr id="796" name="Google Shape;796;p50"/>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7" name="Google Shape;797;p50"/>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99"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rect b="b" l="l" r="r" t="t"/>
            <a:pathLst>
              <a:path extrusionOk="0" h="8649348" w="422580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7" name="Google Shape;1087;p51"/>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8" name="Google Shape;1088;p51"/>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51"/>
          <p:cNvSpPr txBox="1"/>
          <p:nvPr>
            <p:ph idx="1" type="body"/>
          </p:nvPr>
        </p:nvSpPr>
        <p:spPr>
          <a:xfrm>
            <a:off x="412064" y="400624"/>
            <a:ext cx="2106765" cy="113347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0" name="Google Shape;1090;p51"/>
          <p:cNvSpPr txBox="1"/>
          <p:nvPr>
            <p:ph idx="2" type="body"/>
          </p:nvPr>
        </p:nvSpPr>
        <p:spPr>
          <a:xfrm>
            <a:off x="3016128" y="357188"/>
            <a:ext cx="3609044" cy="1188244"/>
          </a:xfrm>
          <a:prstGeom prst="rect">
            <a:avLst/>
          </a:prstGeom>
          <a:noFill/>
          <a:ln>
            <a:noFill/>
          </a:ln>
        </p:spPr>
        <p:txBody>
          <a:bodyPr anchorCtr="0" anchor="ctr" bIns="45700" lIns="0" spcFirstLastPara="1" rIns="0" wrap="square" tIns="45700">
            <a:normAutofit/>
          </a:bodyPr>
          <a:lstStyle>
            <a:lvl1pPr indent="-228600" lvl="0" marL="457200" algn="l">
              <a:lnSpc>
                <a:spcPct val="100000"/>
              </a:lnSpc>
              <a:spcBef>
                <a:spcPts val="300"/>
              </a:spcBef>
              <a:spcAft>
                <a:spcPts val="0"/>
              </a:spcAft>
              <a:buClr>
                <a:schemeClr val="lt1"/>
              </a:buClr>
              <a:buSzPts val="1400"/>
              <a:buFont typeface="Quattrocento Sans"/>
              <a:buNone/>
              <a:defRPr sz="1400">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1" name="Google Shape;1091;p51"/>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1092"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94" name="Google Shape;1094;p52"/>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5" name="Google Shape;1095;p52"/>
          <p:cNvSpPr txBox="1"/>
          <p:nvPr>
            <p:ph idx="12" type="sldNum"/>
          </p:nvPr>
        </p:nvSpPr>
        <p:spPr>
          <a:xfrm>
            <a:off x="5220240"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96" name="Google Shape;1096;p52"/>
          <p:cNvSpPr/>
          <p:nvPr>
            <p:ph idx="2" type="pic"/>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281" name="Google Shape;1281;p52"/>
          <p:cNvPicPr preferRelativeResize="0"/>
          <p:nvPr/>
        </p:nvPicPr>
        <p:blipFill rotWithShape="1">
          <a:blip r:embed="rId2">
            <a:alphaModFix/>
          </a:blip>
          <a:srcRect b="0" l="0" r="0" t="0"/>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2"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83" name="Shape 1283"/>
        <p:cNvGrpSpPr/>
        <p:nvPr/>
      </p:nvGrpSpPr>
      <p:grpSpPr>
        <a:xfrm>
          <a:off x="0" y="0"/>
          <a:ext cx="0" cy="0"/>
          <a:chOff x="0" y="0"/>
          <a:chExt cx="0" cy="0"/>
        </a:xfrm>
      </p:grpSpPr>
      <p:sp>
        <p:nvSpPr>
          <p:cNvPr id="1284" name="Google Shape;1284;p54"/>
          <p:cNvSpPr txBox="1"/>
          <p:nvPr>
            <p:ph idx="1" type="body"/>
          </p:nvPr>
        </p:nvSpPr>
        <p:spPr>
          <a:xfrm rot="5400000">
            <a:off x="2701598" y="-1390579"/>
            <a:ext cx="3740804" cy="82296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85" name="Google Shape;1285;p54"/>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6" name="Google Shape;1286;p54"/>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7" name="Google Shape;1287;p54"/>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70C0"/>
              </a:buClr>
              <a:buSzPts val="1800"/>
              <a:buFont typeface="Quattrocento Sans"/>
              <a:buNone/>
            </a:pPr>
            <a:r>
              <a:rPr b="1" i="0" lang="en" sz="1800" u="none" cap="none" strike="noStrike">
                <a:solidFill>
                  <a:srgbClr val="0070C0"/>
                </a:solidFill>
                <a:latin typeface="Quattrocento Sans"/>
                <a:ea typeface="Quattrocento Sans"/>
                <a:cs typeface="Quattrocento Sans"/>
                <a:sym typeface="Quattrocento Sans"/>
              </a:rPr>
              <a:t>ASSIGN WAREHOUSE PLANT ST LOCATION</a:t>
            </a:r>
            <a:endParaRPr b="0" i="0" sz="1800" u="none" cap="none" strike="noStrike">
              <a:solidFill>
                <a:srgbClr val="0070C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b="0" l="0" r="0" t="0"/>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te">
  <p:cSld name="Qute">
    <p:spTree>
      <p:nvGrpSpPr>
        <p:cNvPr id="306" name="Shape 306"/>
        <p:cNvGrpSpPr/>
        <p:nvPr/>
      </p:nvGrpSpPr>
      <p:grpSpPr>
        <a:xfrm>
          <a:off x="0" y="0"/>
          <a:ext cx="0" cy="0"/>
          <a:chOff x="0" y="0"/>
          <a:chExt cx="0" cy="0"/>
        </a:xfrm>
      </p:grpSpPr>
      <p:sp>
        <p:nvSpPr>
          <p:cNvPr id="307" name="Google Shape;307;p37"/>
          <p:cNvSpPr/>
          <p:nvPr/>
        </p:nvSpPr>
        <p:spPr>
          <a:xfrm flipH="1" rot="10800000">
            <a:off x="0" y="0"/>
            <a:ext cx="9144000" cy="278777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18" name="Google Shape;518;p37"/>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37"/>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0" name="Google Shape;520;p37"/>
          <p:cNvSpPr/>
          <p:nvPr>
            <p:ph idx="2" type="pic"/>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522" name="Google Shape;522;p37"/>
          <p:cNvPicPr preferRelativeResize="0"/>
          <p:nvPr/>
        </p:nvPicPr>
        <p:blipFill rotWithShape="1">
          <a:blip r:embed="rId2">
            <a:alphaModFix/>
          </a:blip>
          <a:srcRect b="0" l="0" r="0" t="0"/>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
  <p:cSld name="1_">
    <p:spTree>
      <p:nvGrpSpPr>
        <p:cNvPr id="1290" name="Shape 1290"/>
        <p:cNvGrpSpPr/>
        <p:nvPr/>
      </p:nvGrpSpPr>
      <p:grpSpPr>
        <a:xfrm>
          <a:off x="0" y="0"/>
          <a:ext cx="0" cy="0"/>
          <a:chOff x="0" y="0"/>
          <a:chExt cx="0" cy="0"/>
        </a:xfrm>
      </p:grpSpPr>
      <p:sp>
        <p:nvSpPr>
          <p:cNvPr id="1291" name="Google Shape;1291;p5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92" name="Google Shape;1292;p55"/>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3" name="Google Shape;1293;p5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4" name="Google Shape;1294;p5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5" name="Google Shape;1295;p5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4" name="Shape 524"/>
        <p:cNvGrpSpPr/>
        <p:nvPr/>
      </p:nvGrpSpPr>
      <p:grpSpPr>
        <a:xfrm>
          <a:off x="0" y="0"/>
          <a:ext cx="0" cy="0"/>
          <a:chOff x="0" y="0"/>
          <a:chExt cx="0" cy="0"/>
        </a:xfrm>
      </p:grpSpPr>
      <p:sp>
        <p:nvSpPr>
          <p:cNvPr id="525" name="Google Shape;525;p3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3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7" name="Google Shape;527;p3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9" name="Shape 529"/>
        <p:cNvGrpSpPr/>
        <p:nvPr/>
      </p:nvGrpSpPr>
      <p:grpSpPr>
        <a:xfrm>
          <a:off x="0" y="0"/>
          <a:ext cx="0" cy="0"/>
          <a:chOff x="0" y="0"/>
          <a:chExt cx="0" cy="0"/>
        </a:xfrm>
      </p:grpSpPr>
      <p:sp>
        <p:nvSpPr>
          <p:cNvPr id="530" name="Google Shape;530;p39"/>
          <p:cNvSpPr txBox="1"/>
          <p:nvPr>
            <p:ph idx="1" type="body"/>
          </p:nvPr>
        </p:nvSpPr>
        <p:spPr>
          <a:xfrm>
            <a:off x="196374" y="897564"/>
            <a:ext cx="8229600" cy="3740804"/>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31" name="Google Shape;531;p39"/>
          <p:cNvSpPr txBox="1"/>
          <p:nvPr>
            <p:ph idx="10" type="dt"/>
          </p:nvPr>
        </p:nvSpPr>
        <p:spPr>
          <a:xfrm>
            <a:off x="681458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2" name="Google Shape;532;p39"/>
          <p:cNvSpPr txBox="1"/>
          <p:nvPr>
            <p:ph idx="11" type="ftr"/>
          </p:nvPr>
        </p:nvSpPr>
        <p:spPr>
          <a:xfrm>
            <a:off x="317822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 name="Google Shape;533;p39"/>
          <p:cNvSpPr txBox="1"/>
          <p:nvPr>
            <p:ph idx="12" type="sldNum"/>
          </p:nvPr>
        </p:nvSpPr>
        <p:spPr>
          <a:xfrm>
            <a:off x="660722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304414" y="249492"/>
            <a:ext cx="8229600" cy="533311"/>
          </a:xfrm>
          <a:prstGeom prst="rect">
            <a:avLst/>
          </a:prstGeom>
          <a:noFill/>
          <a:ln>
            <a:noFill/>
          </a:ln>
        </p:spPr>
        <p:txBody>
          <a:bodyPr anchorCtr="0" anchor="ctr" bIns="45700" lIns="0" spcFirstLastPara="1" rIns="0" wrap="square" tIns="45700">
            <a:noAutofit/>
          </a:bodyPr>
          <a:lstStyle>
            <a:lvl1pPr lvl="0" marR="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6" name="Google Shape;536;p40"/>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 name="Google Shape;537;p40"/>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8" name="Google Shape;538;p40"/>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9" name="Shape 539"/>
        <p:cNvGrpSpPr/>
        <p:nvPr/>
      </p:nvGrpSpPr>
      <p:grpSpPr>
        <a:xfrm>
          <a:off x="0" y="0"/>
          <a:ext cx="0" cy="0"/>
          <a:chOff x="0" y="0"/>
          <a:chExt cx="0" cy="0"/>
        </a:xfrm>
      </p:grpSpPr>
      <p:sp>
        <p:nvSpPr>
          <p:cNvPr id="540" name="Google Shape;540;p41"/>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1" name="Google Shape;541;p41"/>
          <p:cNvSpPr txBox="1"/>
          <p:nvPr>
            <p:ph idx="1" type="body"/>
          </p:nvPr>
        </p:nvSpPr>
        <p:spPr>
          <a:xfrm>
            <a:off x="3117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2" name="Google Shape;542;p41"/>
          <p:cNvSpPr txBox="1"/>
          <p:nvPr>
            <p:ph idx="2" type="body"/>
          </p:nvPr>
        </p:nvSpPr>
        <p:spPr>
          <a:xfrm>
            <a:off x="48324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3" name="Google Shape;543;p41"/>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42"/>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6" name="Google Shape;546;p42"/>
          <p:cNvSpPr txBox="1"/>
          <p:nvPr>
            <p:ph idx="1" type="body"/>
          </p:nvPr>
        </p:nvSpPr>
        <p:spPr>
          <a:xfrm>
            <a:off x="311700" y="1152475"/>
            <a:ext cx="8520600" cy="3416400"/>
          </a:xfrm>
          <a:prstGeom prst="rect">
            <a:avLst/>
          </a:prstGeom>
          <a:noFill/>
          <a:ln>
            <a:noFill/>
          </a:ln>
        </p:spPr>
        <p:txBody>
          <a:bodyPr anchorCtr="0" anchor="t" bIns="45700" lIns="0" spcFirstLastPara="1" rIns="0" wrap="square" tIns="45700">
            <a:normAutofit/>
          </a:bodyPr>
          <a:lstStyle>
            <a:lvl1pPr indent="-400050" lvl="0" marL="457200" algn="l">
              <a:lnSpc>
                <a:spcPct val="100000"/>
              </a:lnSpc>
              <a:spcBef>
                <a:spcPts val="500"/>
              </a:spcBef>
              <a:spcAft>
                <a:spcPts val="0"/>
              </a:spcAft>
              <a:buSzPts val="2700"/>
              <a:buChar char="•"/>
              <a:defRPr/>
            </a:lvl1pPr>
            <a:lvl2pPr indent="-381000" lvl="1" marL="914400" algn="l">
              <a:lnSpc>
                <a:spcPct val="100000"/>
              </a:lnSpc>
              <a:spcBef>
                <a:spcPts val="500"/>
              </a:spcBef>
              <a:spcAft>
                <a:spcPts val="0"/>
              </a:spcAft>
              <a:buSzPts val="2400"/>
              <a:buChar char="–"/>
              <a:defRPr/>
            </a:lvl2pPr>
            <a:lvl3pPr indent="-342900" lvl="2" marL="1371600" algn="l">
              <a:lnSpc>
                <a:spcPct val="100000"/>
              </a:lnSpc>
              <a:spcBef>
                <a:spcPts val="400"/>
              </a:spcBef>
              <a:spcAft>
                <a:spcPts val="0"/>
              </a:spcAft>
              <a:buSzPts val="1800"/>
              <a:buChar char="•"/>
              <a:defRPr/>
            </a:lvl3pPr>
            <a:lvl4pPr indent="-323850" lvl="3" marL="1828800" algn="l">
              <a:lnSpc>
                <a:spcPct val="100000"/>
              </a:lnSpc>
              <a:spcBef>
                <a:spcPts val="300"/>
              </a:spcBef>
              <a:spcAft>
                <a:spcPts val="0"/>
              </a:spcAft>
              <a:buSzPts val="1500"/>
              <a:buChar char="–"/>
              <a:defRPr/>
            </a:lvl4pPr>
            <a:lvl5pPr indent="-323850" lvl="4" marL="2286000" algn="l">
              <a:lnSpc>
                <a:spcPct val="100000"/>
              </a:lnSpc>
              <a:spcBef>
                <a:spcPts val="300"/>
              </a:spcBef>
              <a:spcAft>
                <a:spcPts val="0"/>
              </a:spcAft>
              <a:buSzPts val="15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547" name="Google Shape;547;p42"/>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48" name="Shape 548"/>
        <p:cNvGrpSpPr/>
        <p:nvPr/>
      </p:nvGrpSpPr>
      <p:grpSpPr>
        <a:xfrm>
          <a:off x="0" y="0"/>
          <a:ext cx="0" cy="0"/>
          <a:chOff x="0" y="0"/>
          <a:chExt cx="0" cy="0"/>
        </a:xfrm>
      </p:grpSpPr>
      <p:sp>
        <p:nvSpPr>
          <p:cNvPr id="549" name="Google Shape;549;p43"/>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50" name="Google Shape;550;p43"/>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port Standard Page">
  <p:cSld name="1_Report Standard Page">
    <p:spTree>
      <p:nvGrpSpPr>
        <p:cNvPr id="658" name="Shape 658"/>
        <p:cNvGrpSpPr/>
        <p:nvPr/>
      </p:nvGrpSpPr>
      <p:grpSpPr>
        <a:xfrm>
          <a:off x="0" y="0"/>
          <a:ext cx="0" cy="0"/>
          <a:chOff x="0" y="0"/>
          <a:chExt cx="0" cy="0"/>
        </a:xfrm>
      </p:grpSpPr>
      <p:sp>
        <p:nvSpPr>
          <p:cNvPr id="659" name="Google Shape;659;p44"/>
          <p:cNvSpPr/>
          <p:nvPr/>
        </p:nvSpPr>
        <p:spPr>
          <a:xfrm flipH="1" rot="10800000">
            <a:off x="0" y="-255985"/>
            <a:ext cx="9144000" cy="121444"/>
          </a:xfrm>
          <a:custGeom>
            <a:rect b="b" l="l" r="r" t="t"/>
            <a:pathLst>
              <a:path extrusionOk="0" h="120000" w="8961755">
                <a:moveTo>
                  <a:pt x="0" y="0"/>
                </a:moveTo>
                <a:lnTo>
                  <a:pt x="8961437" y="0"/>
                </a:lnTo>
              </a:path>
            </a:pathLst>
          </a:custGeom>
          <a:noFill/>
          <a:ln cap="flat" cmpd="sng" w="9525">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200" y="205979"/>
            <a:ext cx="8229600" cy="533311"/>
          </a:xfrm>
          <a:prstGeom prst="rect">
            <a:avLst/>
          </a:prstGeom>
          <a:noFill/>
          <a:ln>
            <a:noFill/>
          </a:ln>
        </p:spPr>
        <p:txBody>
          <a:bodyPr anchorCtr="0" anchor="ctr" bIns="45700" lIns="0" spcFirstLastPara="1" rIns="0" wrap="square" tIns="45700">
            <a:normAutofit/>
          </a:bodyPr>
          <a:lstStyle>
            <a:lvl1pPr lvl="0" marR="0" rtl="0" algn="l">
              <a:lnSpc>
                <a:spcPct val="100000"/>
              </a:lnSpc>
              <a:spcBef>
                <a:spcPts val="0"/>
              </a:spcBef>
              <a:spcAft>
                <a:spcPts val="0"/>
              </a:spcAft>
              <a:buClr>
                <a:schemeClr val="dk1"/>
              </a:buClr>
              <a:buSzPts val="2700"/>
              <a:buFont typeface="Quattrocento Sans"/>
              <a:buNone/>
              <a:defRPr b="0" i="0" sz="27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5"/>
          <p:cNvSpPr txBox="1"/>
          <p:nvPr>
            <p:ph idx="1" type="body"/>
          </p:nvPr>
        </p:nvSpPr>
        <p:spPr>
          <a:xfrm>
            <a:off x="457200" y="853819"/>
            <a:ext cx="8229600" cy="3740804"/>
          </a:xfrm>
          <a:prstGeom prst="rect">
            <a:avLst/>
          </a:prstGeom>
          <a:noFill/>
          <a:ln>
            <a:noFill/>
          </a:ln>
        </p:spPr>
        <p:txBody>
          <a:bodyPr anchorCtr="0" anchor="t" bIns="45700" lIns="0" spcFirstLastPara="1" rIns="0" wrap="square" tIns="45700">
            <a:normAutofit/>
          </a:bodyPr>
          <a:lstStyle>
            <a:lvl1pPr indent="-400050" lvl="0" marL="457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8" name="Google Shape;8;p3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marR="0" rtl="0" algn="ctr">
              <a:lnSpc>
                <a:spcPct val="100000"/>
              </a:lnSpc>
              <a:spcBef>
                <a:spcPts val="0"/>
              </a:spcBef>
              <a:spcAft>
                <a:spcPts val="0"/>
              </a:spcAft>
              <a:buClr>
                <a:srgbClr val="000000"/>
              </a:buClr>
              <a:buSzPts val="11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9" name="Google Shape;9;p3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1" name="Google Shape;11;p35"/>
          <p:cNvPicPr preferRelativeResize="0"/>
          <p:nvPr/>
        </p:nvPicPr>
        <p:blipFill rotWithShape="1">
          <a:blip r:embed="rId1">
            <a:alphaModFix/>
          </a:blip>
          <a:srcRect b="0" l="0" r="0" t="0"/>
          <a:stretch/>
        </p:blipFill>
        <p:spPr>
          <a:xfrm>
            <a:off x="8478475" y="238580"/>
            <a:ext cx="622897" cy="615239"/>
          </a:xfrm>
          <a:prstGeom prst="rect">
            <a:avLst/>
          </a:prstGeom>
          <a:noFill/>
          <a:ln>
            <a:noFill/>
          </a:ln>
        </p:spPr>
      </p:pic>
      <p:sp>
        <p:nvSpPr>
          <p:cNvPr id="12" name="Google Shape;12;p3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100"/>
              <a:buFont typeface="Arial"/>
              <a:buNone/>
              <a:defRPr b="1" i="0" sz="12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35"/>
          <p:cNvSpPr txBox="1"/>
          <p:nvPr/>
        </p:nvSpPr>
        <p:spPr>
          <a:xfrm>
            <a:off x="88334" y="4630341"/>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2.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www.youtube.com/watch?v=vlKBQ3g0w_E&amp;list=PLcxqFaocb9WIQJ-kptyPuiMSVWZVd2ff_&amp;index=1" TargetMode="External"/><Relationship Id="rId4" Type="http://schemas.openxmlformats.org/officeDocument/2006/relationships/image" Target="../media/image28.jpg"/><Relationship Id="rId9" Type="http://schemas.openxmlformats.org/officeDocument/2006/relationships/hyperlink" Target="https://www.youtube.com/watch?v=NV8UD9QnJ4A&amp;list=PLcxqFaocb9WLaza2kOjkUCDIQGbzNos6p" TargetMode="External"/><Relationship Id="rId5" Type="http://schemas.openxmlformats.org/officeDocument/2006/relationships/hyperlink" Target="https://www.youtube.com/watch?v=aVPk_FE9O3s&amp;list=PLcxqFaocb9WJ8g8TZPsHQIEcSjKW9F0IE&amp;index=2" TargetMode="External"/><Relationship Id="rId6" Type="http://schemas.openxmlformats.org/officeDocument/2006/relationships/image" Target="../media/image29.jpg"/><Relationship Id="rId7" Type="http://schemas.openxmlformats.org/officeDocument/2006/relationships/hyperlink" Target="https://www.youtube.com/watch?v=xQzhXhq1ZyI&amp;list=PLcxqFaocb9WLtnq-rpXbRy5hnKECxr95G" TargetMode="External"/><Relationship Id="rId8"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6.jpg"/><Relationship Id="rId9" Type="http://schemas.openxmlformats.org/officeDocument/2006/relationships/image" Target="../media/image34.jp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45.png"/><Relationship Id="rId8"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
          <p:cNvSpPr txBox="1"/>
          <p:nvPr>
            <p:ph idx="1" type="subTitle"/>
          </p:nvPr>
        </p:nvSpPr>
        <p:spPr>
          <a:xfrm>
            <a:off x="3356393" y="2456238"/>
            <a:ext cx="6300000" cy="14373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accent1"/>
              </a:buClr>
              <a:buSzPts val="3600"/>
              <a:buNone/>
            </a:pPr>
            <a:r>
              <a:rPr b="1" lang="en" sz="3600">
                <a:solidFill>
                  <a:schemeClr val="accent1"/>
                </a:solidFill>
                <a:latin typeface="Arial Black"/>
                <a:ea typeface="Arial Black"/>
                <a:cs typeface="Arial Black"/>
                <a:sym typeface="Arial Black"/>
              </a:rPr>
              <a:t>AnubhavTrainings.com</a:t>
            </a:r>
            <a:endParaRPr b="1" sz="3600">
              <a:solidFill>
                <a:schemeClr val="accent1"/>
              </a:solidFill>
              <a:latin typeface="Arial Black"/>
              <a:ea typeface="Arial Black"/>
              <a:cs typeface="Arial Black"/>
              <a:sym typeface="Arial Black"/>
            </a:endParaRPr>
          </a:p>
        </p:txBody>
      </p:sp>
      <p:sp>
        <p:nvSpPr>
          <p:cNvPr id="1301" name="Google Shape;1301;p1"/>
          <p:cNvSpPr txBox="1"/>
          <p:nvPr>
            <p:ph type="ctrTitle"/>
          </p:nvPr>
        </p:nvSpPr>
        <p:spPr>
          <a:xfrm>
            <a:off x="3424025" y="249492"/>
            <a:ext cx="6050248" cy="2058591"/>
          </a:xfrm>
          <a:prstGeom prst="rect">
            <a:avLst/>
          </a:prstGeom>
          <a:noFill/>
          <a:ln>
            <a:noFill/>
          </a:ln>
        </p:spPr>
        <p:txBody>
          <a:bodyPr anchorCtr="0" anchor="b" bIns="45700" lIns="0" spcFirstLastPara="1" rIns="0" wrap="square" tIns="45700">
            <a:normAutofit/>
          </a:bodyPr>
          <a:lstStyle/>
          <a:p>
            <a:pPr indent="0" lvl="0" marL="0" rtl="0" algn="l">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4" name="Shape 1394"/>
        <p:cNvGrpSpPr/>
        <p:nvPr/>
      </p:nvGrpSpPr>
      <p:grpSpPr>
        <a:xfrm>
          <a:off x="0" y="0"/>
          <a:ext cx="0" cy="0"/>
          <a:chOff x="0" y="0"/>
          <a:chExt cx="0" cy="0"/>
        </a:xfrm>
      </p:grpSpPr>
      <p:sp>
        <p:nvSpPr>
          <p:cNvPr id="1395" name="Google Shape;1395;p10"/>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96" name="Google Shape;1396;p10"/>
          <p:cNvSpPr txBox="1"/>
          <p:nvPr/>
        </p:nvSpPr>
        <p:spPr>
          <a:xfrm>
            <a:off x="49225" y="311725"/>
            <a:ext cx="8646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alibri"/>
                <a:ea typeface="Calibri"/>
                <a:cs typeface="Calibri"/>
                <a:sym typeface="Calibri"/>
              </a:rPr>
              <a:t>2.</a:t>
            </a:r>
            <a:r>
              <a:rPr b="1" lang="en" sz="1500">
                <a:solidFill>
                  <a:srgbClr val="0070C0"/>
                </a:solidFill>
                <a:latin typeface="Calibri"/>
                <a:ea typeface="Calibri"/>
                <a:cs typeface="Calibri"/>
                <a:sym typeface="Calibri"/>
              </a:rPr>
              <a:t>In the inbound delivery,</a:t>
            </a:r>
            <a:r>
              <a:rPr b="1" lang="en" sz="1500">
                <a:latin typeface="Calibri"/>
                <a:ea typeface="Calibri"/>
                <a:cs typeface="Calibri"/>
                <a:sym typeface="Calibri"/>
              </a:rPr>
              <a:t> the warehouse process type: Z010 should be assigned to the delivery item level. </a:t>
            </a:r>
            <a:endParaRPr b="1" sz="1500">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To determine this warehouse process type, a control indicator should be defined and assigned to the respective            warehouse process type.</a:t>
            </a:r>
            <a:endParaRPr>
              <a:latin typeface="Calibri"/>
              <a:ea typeface="Calibri"/>
              <a:cs typeface="Calibri"/>
              <a:sym typeface="Calibri"/>
            </a:endParaRPr>
          </a:p>
        </p:txBody>
      </p:sp>
      <p:pic>
        <p:nvPicPr>
          <p:cNvPr id="1397" name="Google Shape;1397;p10"/>
          <p:cNvPicPr preferRelativeResize="0"/>
          <p:nvPr/>
        </p:nvPicPr>
        <p:blipFill>
          <a:blip r:embed="rId3">
            <a:alphaModFix/>
          </a:blip>
          <a:stretch>
            <a:fillRect/>
          </a:stretch>
        </p:blipFill>
        <p:spPr>
          <a:xfrm>
            <a:off x="300050" y="1214100"/>
            <a:ext cx="7517751" cy="2377875"/>
          </a:xfrm>
          <a:prstGeom prst="rect">
            <a:avLst/>
          </a:prstGeom>
          <a:noFill/>
          <a:ln>
            <a:noFill/>
          </a:ln>
        </p:spPr>
      </p:pic>
      <p:sp>
        <p:nvSpPr>
          <p:cNvPr id="1398" name="Google Shape;1398;p10"/>
          <p:cNvSpPr txBox="1"/>
          <p:nvPr/>
        </p:nvSpPr>
        <p:spPr>
          <a:xfrm>
            <a:off x="300050" y="3731425"/>
            <a:ext cx="77850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rgbClr val="444444"/>
                </a:solidFill>
                <a:latin typeface="Verdana"/>
                <a:ea typeface="Verdana"/>
                <a:cs typeface="Verdana"/>
                <a:sym typeface="Verdana"/>
              </a:rPr>
              <a:t>Assign this control indicator to the respective document type, item type and warehouse process type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2" name="Shape 1402"/>
        <p:cNvGrpSpPr/>
        <p:nvPr/>
      </p:nvGrpSpPr>
      <p:grpSpPr>
        <a:xfrm>
          <a:off x="0" y="0"/>
          <a:ext cx="0" cy="0"/>
          <a:chOff x="0" y="0"/>
          <a:chExt cx="0" cy="0"/>
        </a:xfrm>
      </p:grpSpPr>
      <p:pic>
        <p:nvPicPr>
          <p:cNvPr id="1403" name="Google Shape;1403;p12"/>
          <p:cNvPicPr preferRelativeResize="0"/>
          <p:nvPr/>
        </p:nvPicPr>
        <p:blipFill>
          <a:blip r:embed="rId3">
            <a:alphaModFix/>
          </a:blip>
          <a:stretch>
            <a:fillRect/>
          </a:stretch>
        </p:blipFill>
        <p:spPr>
          <a:xfrm>
            <a:off x="693825" y="431325"/>
            <a:ext cx="7025525" cy="371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7" name="Shape 1407"/>
        <p:cNvGrpSpPr/>
        <p:nvPr/>
      </p:nvGrpSpPr>
      <p:grpSpPr>
        <a:xfrm>
          <a:off x="0" y="0"/>
          <a:ext cx="0" cy="0"/>
          <a:chOff x="0" y="0"/>
          <a:chExt cx="0" cy="0"/>
        </a:xfrm>
      </p:grpSpPr>
      <p:sp>
        <p:nvSpPr>
          <p:cNvPr id="1408" name="Google Shape;1408;p14"/>
          <p:cNvSpPr txBox="1"/>
          <p:nvPr>
            <p:ph type="title"/>
          </p:nvPr>
        </p:nvSpPr>
        <p:spPr>
          <a:xfrm>
            <a:off x="311700" y="248125"/>
            <a:ext cx="8520600" cy="5727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0"/>
              </a:spcBef>
              <a:spcAft>
                <a:spcPts val="0"/>
              </a:spcAft>
              <a:buSzPts val="3000"/>
              <a:buNone/>
            </a:pPr>
            <a:r>
              <a:rPr b="1" lang="en" sz="1800">
                <a:solidFill>
                  <a:srgbClr val="0070C0"/>
                </a:solidFill>
                <a:latin typeface="Calibri"/>
                <a:ea typeface="Calibri"/>
                <a:cs typeface="Calibri"/>
                <a:sym typeface="Calibri"/>
              </a:rPr>
              <a:t>3.POSC Configuration</a:t>
            </a:r>
            <a:endParaRPr b="1" sz="1800">
              <a:solidFill>
                <a:srgbClr val="0070C0"/>
              </a:solidFill>
              <a:latin typeface="Calibri"/>
              <a:ea typeface="Calibri"/>
              <a:cs typeface="Calibri"/>
              <a:sym typeface="Calibri"/>
            </a:endParaRPr>
          </a:p>
        </p:txBody>
      </p:sp>
      <p:sp>
        <p:nvSpPr>
          <p:cNvPr id="1409" name="Google Shape;1409;p14"/>
          <p:cNvSpPr txBox="1"/>
          <p:nvPr/>
        </p:nvSpPr>
        <p:spPr>
          <a:xfrm>
            <a:off x="418350" y="611775"/>
            <a:ext cx="66156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a:solidFill>
                  <a:schemeClr val="dk1"/>
                </a:solidFill>
                <a:latin typeface="Calibri"/>
                <a:ea typeface="Calibri"/>
                <a:cs typeface="Calibri"/>
                <a:sym typeface="Calibri"/>
              </a:rPr>
              <a:t>Define External Step -</a:t>
            </a:r>
            <a:endParaRPr sz="1600"/>
          </a:p>
        </p:txBody>
      </p:sp>
      <p:pic>
        <p:nvPicPr>
          <p:cNvPr id="1410" name="Google Shape;1410;p14"/>
          <p:cNvPicPr preferRelativeResize="0"/>
          <p:nvPr/>
        </p:nvPicPr>
        <p:blipFill>
          <a:blip r:embed="rId3">
            <a:alphaModFix/>
          </a:blip>
          <a:stretch>
            <a:fillRect/>
          </a:stretch>
        </p:blipFill>
        <p:spPr>
          <a:xfrm>
            <a:off x="418350" y="1133475"/>
            <a:ext cx="7506076" cy="300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4" name="Shape 1414"/>
        <p:cNvGrpSpPr/>
        <p:nvPr/>
      </p:nvGrpSpPr>
      <p:grpSpPr>
        <a:xfrm>
          <a:off x="0" y="0"/>
          <a:ext cx="0" cy="0"/>
          <a:chOff x="0" y="0"/>
          <a:chExt cx="0" cy="0"/>
        </a:xfrm>
      </p:grpSpPr>
      <p:sp>
        <p:nvSpPr>
          <p:cNvPr id="1415" name="Google Shape;1415;p15"/>
          <p:cNvSpPr txBox="1"/>
          <p:nvPr>
            <p:ph type="title"/>
          </p:nvPr>
        </p:nvSpPr>
        <p:spPr>
          <a:xfrm>
            <a:off x="398499" y="195384"/>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800">
                <a:solidFill>
                  <a:srgbClr val="0070C0"/>
                </a:solidFill>
                <a:latin typeface="Calibri"/>
                <a:ea typeface="Calibri"/>
                <a:cs typeface="Calibri"/>
                <a:sym typeface="Calibri"/>
              </a:rPr>
              <a:t>Define POSC</a:t>
            </a:r>
            <a:endParaRPr b="1" sz="1800">
              <a:solidFill>
                <a:srgbClr val="0070C0"/>
              </a:solidFill>
              <a:latin typeface="Calibri"/>
              <a:ea typeface="Calibri"/>
              <a:cs typeface="Calibri"/>
              <a:sym typeface="Calibri"/>
            </a:endParaRPr>
          </a:p>
        </p:txBody>
      </p:sp>
      <p:sp>
        <p:nvSpPr>
          <p:cNvPr id="1416" name="Google Shape;1416;p1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17" name="Google Shape;1417;p15"/>
          <p:cNvPicPr preferRelativeResize="0"/>
          <p:nvPr/>
        </p:nvPicPr>
        <p:blipFill>
          <a:blip r:embed="rId3">
            <a:alphaModFix/>
          </a:blip>
          <a:stretch>
            <a:fillRect/>
          </a:stretch>
        </p:blipFill>
        <p:spPr>
          <a:xfrm>
            <a:off x="335150" y="794400"/>
            <a:ext cx="7605675" cy="215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1" name="Shape 1421"/>
        <p:cNvGrpSpPr/>
        <p:nvPr/>
      </p:nvGrpSpPr>
      <p:grpSpPr>
        <a:xfrm>
          <a:off x="0" y="0"/>
          <a:ext cx="0" cy="0"/>
          <a:chOff x="0" y="0"/>
          <a:chExt cx="0" cy="0"/>
        </a:xfrm>
      </p:grpSpPr>
      <p:sp>
        <p:nvSpPr>
          <p:cNvPr id="1422" name="Google Shape;1422;g25dd80e5245_1_2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23" name="Google Shape;1423;g25dd80e5245_1_28"/>
          <p:cNvPicPr preferRelativeResize="0"/>
          <p:nvPr/>
        </p:nvPicPr>
        <p:blipFill>
          <a:blip r:embed="rId3">
            <a:alphaModFix/>
          </a:blip>
          <a:stretch>
            <a:fillRect/>
          </a:stretch>
        </p:blipFill>
        <p:spPr>
          <a:xfrm>
            <a:off x="316475" y="857900"/>
            <a:ext cx="7649000" cy="3268375"/>
          </a:xfrm>
          <a:prstGeom prst="rect">
            <a:avLst/>
          </a:prstGeom>
          <a:noFill/>
          <a:ln>
            <a:noFill/>
          </a:ln>
        </p:spPr>
      </p:pic>
      <p:sp>
        <p:nvSpPr>
          <p:cNvPr id="1424" name="Google Shape;1424;g25dd80e5245_1_28"/>
          <p:cNvSpPr txBox="1"/>
          <p:nvPr/>
        </p:nvSpPr>
        <p:spPr>
          <a:xfrm>
            <a:off x="316475" y="3903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600">
                <a:solidFill>
                  <a:schemeClr val="dk1"/>
                </a:solidFill>
                <a:latin typeface="Calibri"/>
                <a:ea typeface="Calibri"/>
                <a:cs typeface="Calibri"/>
                <a:sym typeface="Calibri"/>
              </a:rPr>
              <a:t>Storage Process assignment</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8" name="Shape 1428"/>
        <p:cNvGrpSpPr/>
        <p:nvPr/>
      </p:nvGrpSpPr>
      <p:grpSpPr>
        <a:xfrm>
          <a:off x="0" y="0"/>
          <a:ext cx="0" cy="0"/>
          <a:chOff x="0" y="0"/>
          <a:chExt cx="0" cy="0"/>
        </a:xfrm>
      </p:grpSpPr>
      <p:sp>
        <p:nvSpPr>
          <p:cNvPr id="1429" name="Google Shape;1429;g25dd80e5245_1_3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30" name="Google Shape;1430;g25dd80e5245_1_34"/>
          <p:cNvSpPr txBox="1"/>
          <p:nvPr/>
        </p:nvSpPr>
        <p:spPr>
          <a:xfrm>
            <a:off x="0" y="262500"/>
            <a:ext cx="8006700" cy="461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800">
                <a:solidFill>
                  <a:srgbClr val="262626"/>
                </a:solidFill>
                <a:latin typeface="Calibri"/>
                <a:ea typeface="Calibri"/>
                <a:cs typeface="Calibri"/>
                <a:sym typeface="Calibri"/>
              </a:rPr>
              <a:t>     Assign Storage Process Steps</a:t>
            </a:r>
            <a:endParaRPr sz="1600">
              <a:solidFill>
                <a:srgbClr val="262626"/>
              </a:solidFill>
              <a:latin typeface="Calibri"/>
              <a:ea typeface="Calibri"/>
              <a:cs typeface="Calibri"/>
              <a:sym typeface="Calibri"/>
            </a:endParaRPr>
          </a:p>
        </p:txBody>
      </p:sp>
      <p:pic>
        <p:nvPicPr>
          <p:cNvPr id="1431" name="Google Shape;1431;g25dd80e5245_1_34"/>
          <p:cNvPicPr preferRelativeResize="0"/>
          <p:nvPr/>
        </p:nvPicPr>
        <p:blipFill>
          <a:blip r:embed="rId3">
            <a:alphaModFix/>
          </a:blip>
          <a:stretch>
            <a:fillRect/>
          </a:stretch>
        </p:blipFill>
        <p:spPr>
          <a:xfrm>
            <a:off x="275450" y="843800"/>
            <a:ext cx="7493125" cy="260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g25dd80e5245_1_60"/>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37" name="Google Shape;1437;g25dd80e5245_1_60"/>
          <p:cNvSpPr txBox="1"/>
          <p:nvPr/>
        </p:nvSpPr>
        <p:spPr>
          <a:xfrm>
            <a:off x="172300" y="297225"/>
            <a:ext cx="472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C0"/>
                </a:solidFill>
                <a:latin typeface="Calibri"/>
                <a:ea typeface="Calibri"/>
                <a:cs typeface="Calibri"/>
                <a:sym typeface="Calibri"/>
              </a:rPr>
              <a:t>4.VAS Work Center</a:t>
            </a:r>
            <a:endParaRPr b="1" sz="1600">
              <a:solidFill>
                <a:srgbClr val="0070C0"/>
              </a:solidFill>
              <a:latin typeface="Calibri"/>
              <a:ea typeface="Calibri"/>
              <a:cs typeface="Calibri"/>
              <a:sym typeface="Calibri"/>
            </a:endParaRPr>
          </a:p>
        </p:txBody>
      </p:sp>
      <p:sp>
        <p:nvSpPr>
          <p:cNvPr id="1438" name="Google Shape;1438;g25dd80e5245_1_60"/>
          <p:cNvSpPr txBox="1"/>
          <p:nvPr/>
        </p:nvSpPr>
        <p:spPr>
          <a:xfrm>
            <a:off x="287100" y="597050"/>
            <a:ext cx="79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Work center layout (Always copy from Std VAS Work center)</a:t>
            </a:r>
            <a:endParaRPr>
              <a:latin typeface="Calibri"/>
              <a:ea typeface="Calibri"/>
              <a:cs typeface="Calibri"/>
              <a:sym typeface="Calibri"/>
            </a:endParaRPr>
          </a:p>
        </p:txBody>
      </p:sp>
      <p:pic>
        <p:nvPicPr>
          <p:cNvPr id="1439" name="Google Shape;1439;g25dd80e5245_1_60"/>
          <p:cNvPicPr preferRelativeResize="0"/>
          <p:nvPr/>
        </p:nvPicPr>
        <p:blipFill>
          <a:blip r:embed="rId3">
            <a:alphaModFix/>
          </a:blip>
          <a:stretch>
            <a:fillRect/>
          </a:stretch>
        </p:blipFill>
        <p:spPr>
          <a:xfrm>
            <a:off x="431325" y="1046475"/>
            <a:ext cx="7493100" cy="2932150"/>
          </a:xfrm>
          <a:prstGeom prst="rect">
            <a:avLst/>
          </a:prstGeom>
          <a:noFill/>
          <a:ln>
            <a:noFill/>
          </a:ln>
        </p:spPr>
      </p:pic>
      <p:sp>
        <p:nvSpPr>
          <p:cNvPr id="1440" name="Google Shape;1440;g25dd80e5245_1_60"/>
          <p:cNvSpPr txBox="1"/>
          <p:nvPr/>
        </p:nvSpPr>
        <p:spPr>
          <a:xfrm>
            <a:off x="431325" y="3696250"/>
            <a:ext cx="6856800" cy="639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lnSpc>
                <a:spcPct val="107916"/>
              </a:lnSpc>
              <a:spcBef>
                <a:spcPts val="800"/>
              </a:spcBef>
              <a:spcAft>
                <a:spcPts val="800"/>
              </a:spcAft>
              <a:buNone/>
            </a:pPr>
            <a:r>
              <a:rPr lang="en" sz="1050">
                <a:solidFill>
                  <a:srgbClr val="3C3C3C"/>
                </a:solidFill>
                <a:latin typeface="Calibri"/>
                <a:ea typeface="Calibri"/>
                <a:cs typeface="Calibri"/>
                <a:sym typeface="Calibri"/>
              </a:rPr>
              <a:t> </a:t>
            </a:r>
            <a:r>
              <a:rPr lang="en" sz="1100">
                <a:solidFill>
                  <a:srgbClr val="3C3C3C"/>
                </a:solidFill>
                <a:latin typeface="Verdana"/>
                <a:ea typeface="Verdana"/>
                <a:cs typeface="Verdana"/>
                <a:sym typeface="Verdana"/>
              </a:rPr>
              <a:t>Assign the storage bin to the work center using the transaction code: /SCWM/TWORKST</a:t>
            </a:r>
            <a:endParaRPr sz="1100">
              <a:solidFill>
                <a:srgbClr val="3C3C3C"/>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4" name="Shape 1444"/>
        <p:cNvGrpSpPr/>
        <p:nvPr/>
      </p:nvGrpSpPr>
      <p:grpSpPr>
        <a:xfrm>
          <a:off x="0" y="0"/>
          <a:ext cx="0" cy="0"/>
          <a:chOff x="0" y="0"/>
          <a:chExt cx="0" cy="0"/>
        </a:xfrm>
      </p:grpSpPr>
      <p:sp>
        <p:nvSpPr>
          <p:cNvPr id="1445" name="Google Shape;1445;g25dd80e5245_1_6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46" name="Google Shape;1446;g25dd80e5245_1_68"/>
          <p:cNvPicPr preferRelativeResize="0"/>
          <p:nvPr/>
        </p:nvPicPr>
        <p:blipFill>
          <a:blip r:embed="rId3">
            <a:alphaModFix/>
          </a:blip>
          <a:stretch>
            <a:fillRect/>
          </a:stretch>
        </p:blipFill>
        <p:spPr>
          <a:xfrm>
            <a:off x="390300" y="636400"/>
            <a:ext cx="7772026" cy="2612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0" name="Shape 1450"/>
        <p:cNvGrpSpPr/>
        <p:nvPr/>
      </p:nvGrpSpPr>
      <p:grpSpPr>
        <a:xfrm>
          <a:off x="0" y="0"/>
          <a:ext cx="0" cy="0"/>
          <a:chOff x="0" y="0"/>
          <a:chExt cx="0" cy="0"/>
        </a:xfrm>
      </p:grpSpPr>
      <p:sp>
        <p:nvSpPr>
          <p:cNvPr id="1451" name="Google Shape;1451;g25dd80e5245_1_7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52" name="Google Shape;1452;g25dd80e5245_1_77"/>
          <p:cNvSpPr txBox="1"/>
          <p:nvPr/>
        </p:nvSpPr>
        <p:spPr>
          <a:xfrm>
            <a:off x="188675" y="344550"/>
            <a:ext cx="4725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a:solidFill>
                  <a:srgbClr val="0070C0"/>
                </a:solidFill>
                <a:latin typeface="Verdana"/>
                <a:ea typeface="Verdana"/>
                <a:cs typeface="Verdana"/>
                <a:sym typeface="Verdana"/>
              </a:rPr>
              <a:t>5. Define Product Group Types</a:t>
            </a:r>
            <a:endParaRPr b="1" sz="1600">
              <a:solidFill>
                <a:srgbClr val="0070C0"/>
              </a:solidFill>
              <a:latin typeface="Calibri"/>
              <a:ea typeface="Calibri"/>
              <a:cs typeface="Calibri"/>
              <a:sym typeface="Calibri"/>
            </a:endParaRPr>
          </a:p>
        </p:txBody>
      </p:sp>
      <p:sp>
        <p:nvSpPr>
          <p:cNvPr id="1453" name="Google Shape;1453;g25dd80e5245_1_77"/>
          <p:cNvSpPr txBox="1"/>
          <p:nvPr/>
        </p:nvSpPr>
        <p:spPr>
          <a:xfrm>
            <a:off x="188675" y="656250"/>
            <a:ext cx="8244300" cy="600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300">
                <a:solidFill>
                  <a:srgbClr val="444444"/>
                </a:solidFill>
                <a:latin typeface="Calibri"/>
                <a:ea typeface="Calibri"/>
                <a:cs typeface="Calibri"/>
                <a:sym typeface="Calibri"/>
              </a:rPr>
              <a:t>IMG Path</a:t>
            </a:r>
            <a:r>
              <a:rPr lang="en" sz="1300">
                <a:solidFill>
                  <a:srgbClr val="444444"/>
                </a:solidFill>
                <a:latin typeface="Calibri"/>
                <a:ea typeface="Calibri"/>
                <a:cs typeface="Calibri"/>
                <a:sym typeface="Calibri"/>
              </a:rPr>
              <a:t> – SPRO -&gt; IMG -&gt; SCM Extended Warehouse Management -&gt; SCM Basis -&gt; Master Data -&gt; Product -&gt; Product Groups -&gt;Define Product Group Types</a:t>
            </a:r>
            <a:endParaRPr sz="1300"/>
          </a:p>
        </p:txBody>
      </p:sp>
      <p:pic>
        <p:nvPicPr>
          <p:cNvPr id="1454" name="Google Shape;1454;g25dd80e5245_1_77"/>
          <p:cNvPicPr preferRelativeResize="0"/>
          <p:nvPr/>
        </p:nvPicPr>
        <p:blipFill>
          <a:blip r:embed="rId3">
            <a:alphaModFix/>
          </a:blip>
          <a:stretch>
            <a:fillRect/>
          </a:stretch>
        </p:blipFill>
        <p:spPr>
          <a:xfrm>
            <a:off x="341075" y="1310800"/>
            <a:ext cx="7222425" cy="262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8" name="Shape 1458"/>
        <p:cNvGrpSpPr/>
        <p:nvPr/>
      </p:nvGrpSpPr>
      <p:grpSpPr>
        <a:xfrm>
          <a:off x="0" y="0"/>
          <a:ext cx="0" cy="0"/>
          <a:chOff x="0" y="0"/>
          <a:chExt cx="0" cy="0"/>
        </a:xfrm>
      </p:grpSpPr>
      <p:sp>
        <p:nvSpPr>
          <p:cNvPr id="1459" name="Google Shape;1459;g25eaea65f9a_0_3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60" name="Google Shape;1460;g25eaea65f9a_0_35"/>
          <p:cNvSpPr txBox="1"/>
          <p:nvPr/>
        </p:nvSpPr>
        <p:spPr>
          <a:xfrm>
            <a:off x="237900" y="287150"/>
            <a:ext cx="77112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b="1" lang="en">
                <a:solidFill>
                  <a:srgbClr val="0070C0"/>
                </a:solidFill>
                <a:latin typeface="Verdana"/>
                <a:ea typeface="Verdana"/>
                <a:cs typeface="Verdana"/>
                <a:sym typeface="Verdana"/>
              </a:rPr>
              <a:t>Define Product Groups</a:t>
            </a:r>
            <a:endParaRPr b="1">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a:solidFill>
                <a:srgbClr val="0070C0"/>
              </a:solidFill>
              <a:latin typeface="Calibri"/>
              <a:ea typeface="Calibri"/>
              <a:cs typeface="Calibri"/>
              <a:sym typeface="Calibri"/>
            </a:endParaRPr>
          </a:p>
        </p:txBody>
      </p:sp>
      <p:pic>
        <p:nvPicPr>
          <p:cNvPr id="1461" name="Google Shape;1461;g25eaea65f9a_0_35"/>
          <p:cNvPicPr preferRelativeResize="0"/>
          <p:nvPr/>
        </p:nvPicPr>
        <p:blipFill>
          <a:blip r:embed="rId3">
            <a:alphaModFix/>
          </a:blip>
          <a:stretch>
            <a:fillRect/>
          </a:stretch>
        </p:blipFill>
        <p:spPr>
          <a:xfrm>
            <a:off x="308275" y="737650"/>
            <a:ext cx="8124775" cy="2527275"/>
          </a:xfrm>
          <a:prstGeom prst="rect">
            <a:avLst/>
          </a:prstGeom>
          <a:noFill/>
          <a:ln>
            <a:noFill/>
          </a:ln>
        </p:spPr>
      </p:pic>
      <p:sp>
        <p:nvSpPr>
          <p:cNvPr id="1462" name="Google Shape;1462;g25eaea65f9a_0_35"/>
          <p:cNvSpPr txBox="1"/>
          <p:nvPr/>
        </p:nvSpPr>
        <p:spPr>
          <a:xfrm>
            <a:off x="308275" y="3187650"/>
            <a:ext cx="8059200" cy="639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100">
                <a:solidFill>
                  <a:srgbClr val="3C3C3C"/>
                </a:solidFill>
                <a:latin typeface="Verdana"/>
                <a:ea typeface="Verdana"/>
                <a:cs typeface="Verdana"/>
                <a:sym typeface="Verdana"/>
              </a:rPr>
              <a:t>Activate order document management for VAS</a:t>
            </a:r>
            <a:endParaRPr sz="1100">
              <a:solidFill>
                <a:srgbClr val="3C3C3C"/>
              </a:solidFill>
              <a:latin typeface="Verdana"/>
              <a:ea typeface="Verdana"/>
              <a:cs typeface="Verdana"/>
              <a:sym typeface="Verdana"/>
            </a:endParaRPr>
          </a:p>
          <a:p>
            <a:pPr indent="0" lvl="0" marL="0" rtl="0" algn="l">
              <a:lnSpc>
                <a:spcPct val="107916"/>
              </a:lnSpc>
              <a:spcBef>
                <a:spcPts val="800"/>
              </a:spcBef>
              <a:spcAft>
                <a:spcPts val="800"/>
              </a:spcAft>
              <a:buNone/>
            </a:pPr>
            <a:r>
              <a:rPr lang="en" sz="1100">
                <a:solidFill>
                  <a:srgbClr val="3C3C3C"/>
                </a:solidFill>
                <a:latin typeface="Verdana"/>
                <a:ea typeface="Verdana"/>
                <a:cs typeface="Verdana"/>
                <a:sym typeface="Verdana"/>
              </a:rPr>
              <a:t>IMG &gt; EWM &gt; Cross process &gt; VAS &gt; Activate order doc mgt</a:t>
            </a:r>
            <a:endParaRPr sz="1100">
              <a:solidFill>
                <a:srgbClr val="3C3C3C"/>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100"/>
              <a:buFont typeface="Arial"/>
              <a:buNone/>
            </a:pPr>
            <a:r>
              <a:rPr b="1" i="0" lang="en" sz="4100" u="none" cap="none" strike="noStrike">
                <a:solidFill>
                  <a:schemeClr val="lt1"/>
                </a:solidFill>
                <a:latin typeface="Quattrocento Sans"/>
                <a:ea typeface="Quattrocento Sans"/>
                <a:cs typeface="Quattrocento Sans"/>
                <a:sym typeface="Quattrocento Sans"/>
              </a:rPr>
              <a:t> SAP EWM TRAINING</a:t>
            </a:r>
            <a:endParaRPr b="1" i="0" sz="4100" u="none" cap="none" strike="noStrike">
              <a:solidFill>
                <a:schemeClr val="lt1"/>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rgbClr val="000000"/>
              </a:buClr>
              <a:buSzPts val="4100"/>
              <a:buFont typeface="Arial"/>
              <a:buNone/>
            </a:pPr>
            <a:r>
              <a:t/>
            </a:r>
            <a:endParaRPr b="1" i="0" sz="4100" u="none" cap="none" strike="noStrike">
              <a:solidFill>
                <a:schemeClr val="lt1"/>
              </a:solidFill>
              <a:latin typeface="Quattrocento Sans"/>
              <a:ea typeface="Quattrocento Sans"/>
              <a:cs typeface="Quattrocento Sans"/>
              <a:sym typeface="Quattrocento Sans"/>
            </a:endParaRPr>
          </a:p>
        </p:txBody>
      </p:sp>
      <p:pic>
        <p:nvPicPr>
          <p:cNvPr descr="A person sitting in a chair&#10;&#10;Description automatically generated with medium confidence" id="1309" name="Google Shape;1309;p2"/>
          <p:cNvPicPr preferRelativeResize="0"/>
          <p:nvPr>
            <p:ph idx="2" type="pic"/>
          </p:nvPr>
        </p:nvPicPr>
        <p:blipFill rotWithShape="1">
          <a:blip r:embed="rId3">
            <a:alphaModFix/>
          </a:blip>
          <a:srcRect b="15934" l="10150" r="8718" t="1176"/>
          <a:stretch/>
        </p:blipFill>
        <p:spPr>
          <a:xfrm>
            <a:off x="214987" y="87474"/>
            <a:ext cx="3104678" cy="4764078"/>
          </a:xfrm>
          <a:prstGeom prst="rect">
            <a:avLst/>
          </a:prstGeom>
          <a:noFill/>
          <a:ln>
            <a:noFill/>
          </a:ln>
        </p:spPr>
      </p:pic>
      <p:sp>
        <p:nvSpPr>
          <p:cNvPr id="1310" name="Google Shape;1310;p2"/>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3300"/>
              <a:buNone/>
            </a:pPr>
            <a:fld id="{00000000-1234-1234-1234-123412341234}" type="slidenum">
              <a:rPr lang="en"/>
              <a:t>‹#›</a:t>
            </a:fld>
            <a:endParaRPr/>
          </a:p>
        </p:txBody>
      </p:sp>
      <p:sp>
        <p:nvSpPr>
          <p:cNvPr id="1311" name="Google Shape;1311;p2"/>
          <p:cNvSpPr txBox="1"/>
          <p:nvPr/>
        </p:nvSpPr>
        <p:spPr>
          <a:xfrm>
            <a:off x="3633952" y="2841780"/>
            <a:ext cx="3044830" cy="173124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BY:-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Mr. Bijoy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6" name="Shape 1466"/>
        <p:cNvGrpSpPr/>
        <p:nvPr/>
      </p:nvGrpSpPr>
      <p:grpSpPr>
        <a:xfrm>
          <a:off x="0" y="0"/>
          <a:ext cx="0" cy="0"/>
          <a:chOff x="0" y="0"/>
          <a:chExt cx="0" cy="0"/>
        </a:xfrm>
      </p:grpSpPr>
      <p:sp>
        <p:nvSpPr>
          <p:cNvPr id="1467" name="Google Shape;1467;g25eaea65f9a_0_41"/>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68" name="Google Shape;1468;g25eaea65f9a_0_41"/>
          <p:cNvPicPr preferRelativeResize="0"/>
          <p:nvPr/>
        </p:nvPicPr>
        <p:blipFill>
          <a:blip r:embed="rId3">
            <a:alphaModFix/>
          </a:blip>
          <a:stretch>
            <a:fillRect/>
          </a:stretch>
        </p:blipFill>
        <p:spPr>
          <a:xfrm>
            <a:off x="603550" y="697250"/>
            <a:ext cx="7296275" cy="287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2" name="Shape 1472"/>
        <p:cNvGrpSpPr/>
        <p:nvPr/>
      </p:nvGrpSpPr>
      <p:grpSpPr>
        <a:xfrm>
          <a:off x="0" y="0"/>
          <a:ext cx="0" cy="0"/>
          <a:chOff x="0" y="0"/>
          <a:chExt cx="0" cy="0"/>
        </a:xfrm>
      </p:grpSpPr>
      <p:sp>
        <p:nvSpPr>
          <p:cNvPr id="1473" name="Google Shape;1473;g25eaea65f9a_0_51"/>
          <p:cNvSpPr txBox="1"/>
          <p:nvPr/>
        </p:nvSpPr>
        <p:spPr>
          <a:xfrm>
            <a:off x="139475" y="336350"/>
            <a:ext cx="8121300" cy="5688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200">
                <a:solidFill>
                  <a:srgbClr val="0070C0"/>
                </a:solidFill>
                <a:latin typeface="Verdana"/>
                <a:ea typeface="Verdana"/>
                <a:cs typeface="Verdana"/>
                <a:sym typeface="Verdana"/>
              </a:rPr>
              <a:t>6. </a:t>
            </a:r>
            <a:r>
              <a:rPr b="1" lang="en" sz="1200">
                <a:solidFill>
                  <a:srgbClr val="0070C0"/>
                </a:solidFill>
                <a:latin typeface="Verdana"/>
                <a:ea typeface="Verdana"/>
                <a:cs typeface="Verdana"/>
                <a:sym typeface="Verdana"/>
              </a:rPr>
              <a:t>Define VAS Relevance by mentioning the Document type, Item type, Product Group, Pack spec    Procedure, Partner Role and Date/Time Type</a:t>
            </a:r>
            <a:endParaRPr b="1">
              <a:solidFill>
                <a:srgbClr val="0070C0"/>
              </a:solidFill>
              <a:latin typeface="Quattrocento Sans"/>
              <a:ea typeface="Quattrocento Sans"/>
              <a:cs typeface="Quattrocento Sans"/>
              <a:sym typeface="Quattrocento Sans"/>
            </a:endParaRPr>
          </a:p>
        </p:txBody>
      </p:sp>
      <p:sp>
        <p:nvSpPr>
          <p:cNvPr id="1474" name="Google Shape;1474;g25eaea65f9a_0_51"/>
          <p:cNvSpPr txBox="1"/>
          <p:nvPr/>
        </p:nvSpPr>
        <p:spPr>
          <a:xfrm>
            <a:off x="209225" y="905150"/>
            <a:ext cx="7981800" cy="851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b="1" lang="en" sz="1050">
                <a:solidFill>
                  <a:srgbClr val="444444"/>
                </a:solidFill>
                <a:latin typeface="Verdana"/>
                <a:ea typeface="Verdana"/>
                <a:cs typeface="Verdana"/>
                <a:sym typeface="Verdana"/>
              </a:rPr>
              <a:t>IMG Path</a:t>
            </a:r>
            <a:r>
              <a:rPr lang="en" sz="1050">
                <a:solidFill>
                  <a:srgbClr val="444444"/>
                </a:solidFill>
                <a:latin typeface="Verdana"/>
                <a:ea typeface="Verdana"/>
                <a:cs typeface="Verdana"/>
                <a:sym typeface="Verdana"/>
              </a:rPr>
              <a:t> – SPRO -&gt; IMG -&gt; SCM Extended Warehouse Management -&gt; Extended Warehouse Management -&gt; Cross-Process Settings -&gt; Value-Added Services (VAS) -&gt; Define Relevance for VAS</a:t>
            </a:r>
            <a:endParaRPr sz="1200">
              <a:solidFill>
                <a:srgbClr val="3C3C3C"/>
              </a:solidFill>
              <a:latin typeface="Verdana"/>
              <a:ea typeface="Verdana"/>
              <a:cs typeface="Verdana"/>
              <a:sym typeface="Verdana"/>
            </a:endParaRPr>
          </a:p>
          <a:p>
            <a:pPr indent="0" lvl="0" marL="0" rtl="0" algn="l">
              <a:spcBef>
                <a:spcPts val="800"/>
              </a:spcBef>
              <a:spcAft>
                <a:spcPts val="0"/>
              </a:spcAft>
              <a:buNone/>
            </a:pPr>
            <a:r>
              <a:t/>
            </a:r>
            <a:endParaRPr>
              <a:latin typeface="Quattrocento Sans"/>
              <a:ea typeface="Quattrocento Sans"/>
              <a:cs typeface="Quattrocento Sans"/>
              <a:sym typeface="Quattrocento Sans"/>
            </a:endParaRPr>
          </a:p>
        </p:txBody>
      </p:sp>
      <p:pic>
        <p:nvPicPr>
          <p:cNvPr id="1475" name="Google Shape;1475;g25eaea65f9a_0_51"/>
          <p:cNvPicPr preferRelativeResize="0"/>
          <p:nvPr/>
        </p:nvPicPr>
        <p:blipFill>
          <a:blip r:embed="rId3">
            <a:alphaModFix/>
          </a:blip>
          <a:stretch>
            <a:fillRect/>
          </a:stretch>
        </p:blipFill>
        <p:spPr>
          <a:xfrm>
            <a:off x="300050" y="1515500"/>
            <a:ext cx="7476725" cy="269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9" name="Shape 1479"/>
        <p:cNvGrpSpPr/>
        <p:nvPr/>
      </p:nvGrpSpPr>
      <p:grpSpPr>
        <a:xfrm>
          <a:off x="0" y="0"/>
          <a:ext cx="0" cy="0"/>
          <a:chOff x="0" y="0"/>
          <a:chExt cx="0" cy="0"/>
        </a:xfrm>
      </p:grpSpPr>
      <p:sp>
        <p:nvSpPr>
          <p:cNvPr id="1480" name="Google Shape;1480;g25eaea65f9a_0_57"/>
          <p:cNvSpPr txBox="1"/>
          <p:nvPr/>
        </p:nvSpPr>
        <p:spPr>
          <a:xfrm>
            <a:off x="147675" y="303525"/>
            <a:ext cx="4725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Verdana"/>
                <a:ea typeface="Verdana"/>
                <a:cs typeface="Verdana"/>
                <a:sym typeface="Verdana"/>
              </a:rPr>
              <a:t>Maintain Number range for VAS Order</a:t>
            </a:r>
            <a:endParaRPr>
              <a:latin typeface="Quattrocento Sans"/>
              <a:ea typeface="Quattrocento Sans"/>
              <a:cs typeface="Quattrocento Sans"/>
              <a:sym typeface="Quattrocento Sans"/>
            </a:endParaRPr>
          </a:p>
        </p:txBody>
      </p:sp>
      <p:pic>
        <p:nvPicPr>
          <p:cNvPr id="1481" name="Google Shape;1481;g25eaea65f9a_0_57"/>
          <p:cNvPicPr preferRelativeResize="0"/>
          <p:nvPr/>
        </p:nvPicPr>
        <p:blipFill>
          <a:blip r:embed="rId3">
            <a:alphaModFix/>
          </a:blip>
          <a:stretch>
            <a:fillRect/>
          </a:stretch>
        </p:blipFill>
        <p:spPr>
          <a:xfrm>
            <a:off x="281600" y="839700"/>
            <a:ext cx="7585426" cy="1974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5" name="Shape 1485"/>
        <p:cNvGrpSpPr/>
        <p:nvPr/>
      </p:nvGrpSpPr>
      <p:grpSpPr>
        <a:xfrm>
          <a:off x="0" y="0"/>
          <a:ext cx="0" cy="0"/>
          <a:chOff x="0" y="0"/>
          <a:chExt cx="0" cy="0"/>
        </a:xfrm>
      </p:grpSpPr>
      <p:sp>
        <p:nvSpPr>
          <p:cNvPr id="1486" name="Google Shape;1486;g25eaea65f9a_0_79"/>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87" name="Google Shape;1487;g25eaea65f9a_0_79"/>
          <p:cNvSpPr txBox="1"/>
          <p:nvPr/>
        </p:nvSpPr>
        <p:spPr>
          <a:xfrm>
            <a:off x="237900" y="287150"/>
            <a:ext cx="8203500" cy="639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100">
                <a:solidFill>
                  <a:srgbClr val="3C3C3C"/>
                </a:solidFill>
                <a:latin typeface="Verdana"/>
                <a:ea typeface="Verdana"/>
                <a:cs typeface="Verdana"/>
                <a:sym typeface="Verdana"/>
              </a:rPr>
              <a:t>Define VAS settings for the respective Warehouse Number by assigning the Product Group Type and VAS</a:t>
            </a:r>
            <a:endParaRPr sz="1100">
              <a:solidFill>
                <a:srgbClr val="3C3C3C"/>
              </a:solidFill>
              <a:latin typeface="Verdana"/>
              <a:ea typeface="Verdana"/>
              <a:cs typeface="Verdana"/>
              <a:sym typeface="Verdana"/>
            </a:endParaRPr>
          </a:p>
          <a:p>
            <a:pPr indent="0" lvl="0" marL="0" rtl="0" algn="l">
              <a:lnSpc>
                <a:spcPct val="107916"/>
              </a:lnSpc>
              <a:spcBef>
                <a:spcPts val="800"/>
              </a:spcBef>
              <a:spcAft>
                <a:spcPts val="800"/>
              </a:spcAft>
              <a:buClr>
                <a:schemeClr val="dk1"/>
              </a:buClr>
              <a:buSzPts val="1100"/>
              <a:buFont typeface="Arial"/>
              <a:buNone/>
            </a:pPr>
            <a:r>
              <a:rPr lang="en" sz="1100">
                <a:solidFill>
                  <a:srgbClr val="3C3C3C"/>
                </a:solidFill>
                <a:latin typeface="Verdana"/>
                <a:ea typeface="Verdana"/>
                <a:cs typeface="Verdana"/>
                <a:sym typeface="Verdana"/>
              </a:rPr>
              <a:t>number range</a:t>
            </a:r>
            <a:endParaRPr b="1" sz="1600">
              <a:solidFill>
                <a:srgbClr val="0070C0"/>
              </a:solidFill>
              <a:latin typeface="Calibri"/>
              <a:ea typeface="Calibri"/>
              <a:cs typeface="Calibri"/>
              <a:sym typeface="Calibri"/>
            </a:endParaRPr>
          </a:p>
        </p:txBody>
      </p:sp>
      <p:pic>
        <p:nvPicPr>
          <p:cNvPr id="1488" name="Google Shape;1488;g25eaea65f9a_0_79"/>
          <p:cNvPicPr preferRelativeResize="0"/>
          <p:nvPr/>
        </p:nvPicPr>
        <p:blipFill>
          <a:blip r:embed="rId3">
            <a:alphaModFix/>
          </a:blip>
          <a:stretch>
            <a:fillRect/>
          </a:stretch>
        </p:blipFill>
        <p:spPr>
          <a:xfrm>
            <a:off x="373875" y="926450"/>
            <a:ext cx="7722826" cy="2724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2" name="Shape 1492"/>
        <p:cNvGrpSpPr/>
        <p:nvPr/>
      </p:nvGrpSpPr>
      <p:grpSpPr>
        <a:xfrm>
          <a:off x="0" y="0"/>
          <a:ext cx="0" cy="0"/>
          <a:chOff x="0" y="0"/>
          <a:chExt cx="0" cy="0"/>
        </a:xfrm>
      </p:grpSpPr>
      <p:sp>
        <p:nvSpPr>
          <p:cNvPr id="1493" name="Google Shape;1493;g25eaea65f9a_0_8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94" name="Google Shape;1494;g25eaea65f9a_0_86"/>
          <p:cNvSpPr txBox="1"/>
          <p:nvPr/>
        </p:nvSpPr>
        <p:spPr>
          <a:xfrm>
            <a:off x="0" y="278925"/>
            <a:ext cx="77112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07916"/>
              </a:lnSpc>
              <a:spcBef>
                <a:spcPts val="0"/>
              </a:spcBef>
              <a:spcAft>
                <a:spcPts val="800"/>
              </a:spcAft>
              <a:buClr>
                <a:schemeClr val="dk1"/>
              </a:buClr>
              <a:buSzPts val="1200"/>
              <a:buFont typeface="Verdana"/>
              <a:buChar char="→"/>
            </a:pPr>
            <a:r>
              <a:rPr b="1" lang="en" sz="1200">
                <a:solidFill>
                  <a:schemeClr val="dk1"/>
                </a:solidFill>
                <a:latin typeface="Verdana"/>
                <a:ea typeface="Verdana"/>
                <a:cs typeface="Verdana"/>
                <a:sym typeface="Verdana"/>
              </a:rPr>
              <a:t>Maintain Put away Strategy Configuration to determine destination storage type </a:t>
            </a:r>
            <a:endParaRPr b="1" sz="1200">
              <a:solidFill>
                <a:srgbClr val="0070C0"/>
              </a:solidFill>
              <a:latin typeface="Calibri"/>
              <a:ea typeface="Calibri"/>
              <a:cs typeface="Calibri"/>
              <a:sym typeface="Calibri"/>
            </a:endParaRPr>
          </a:p>
        </p:txBody>
      </p:sp>
      <p:sp>
        <p:nvSpPr>
          <p:cNvPr id="1495" name="Google Shape;1495;g25eaea65f9a_0_86"/>
          <p:cNvSpPr txBox="1"/>
          <p:nvPr/>
        </p:nvSpPr>
        <p:spPr>
          <a:xfrm>
            <a:off x="475800" y="648225"/>
            <a:ext cx="7604700" cy="536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sz="1100">
                <a:solidFill>
                  <a:srgbClr val="3C3C3C"/>
                </a:solidFill>
                <a:latin typeface="Verdana"/>
                <a:ea typeface="Verdana"/>
                <a:cs typeface="Verdana"/>
                <a:sym typeface="Verdana"/>
              </a:rPr>
              <a:t>Maintain the Product Group and Product Group Type in the product master using the transaction code: /SAPAPO/MAT1</a:t>
            </a:r>
            <a:endParaRPr>
              <a:latin typeface="Quattrocento Sans"/>
              <a:ea typeface="Quattrocento Sans"/>
              <a:cs typeface="Quattrocento Sans"/>
              <a:sym typeface="Quattrocento Sans"/>
            </a:endParaRPr>
          </a:p>
        </p:txBody>
      </p:sp>
      <p:pic>
        <p:nvPicPr>
          <p:cNvPr id="1496" name="Google Shape;1496;g25eaea65f9a_0_86"/>
          <p:cNvPicPr preferRelativeResize="0"/>
          <p:nvPr/>
        </p:nvPicPr>
        <p:blipFill>
          <a:blip r:embed="rId3">
            <a:alphaModFix/>
          </a:blip>
          <a:stretch>
            <a:fillRect/>
          </a:stretch>
        </p:blipFill>
        <p:spPr>
          <a:xfrm>
            <a:off x="516825" y="1296325"/>
            <a:ext cx="7194375" cy="2608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0" name="Shape 1500"/>
        <p:cNvGrpSpPr/>
        <p:nvPr/>
      </p:nvGrpSpPr>
      <p:grpSpPr>
        <a:xfrm>
          <a:off x="0" y="0"/>
          <a:ext cx="0" cy="0"/>
          <a:chOff x="0" y="0"/>
          <a:chExt cx="0" cy="0"/>
        </a:xfrm>
      </p:grpSpPr>
      <p:sp>
        <p:nvSpPr>
          <p:cNvPr id="1501" name="Google Shape;1501;g25eaea65f9a_0_99"/>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02" name="Google Shape;1502;g25eaea65f9a_0_99"/>
          <p:cNvSpPr txBox="1"/>
          <p:nvPr/>
        </p:nvSpPr>
        <p:spPr>
          <a:xfrm>
            <a:off x="283650" y="270725"/>
            <a:ext cx="81786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b="1" lang="en" sz="1100">
                <a:solidFill>
                  <a:schemeClr val="dk1"/>
                </a:solidFill>
                <a:latin typeface="Verdana"/>
                <a:ea typeface="Verdana"/>
                <a:cs typeface="Verdana"/>
                <a:sym typeface="Verdana"/>
              </a:rPr>
              <a:t>Maintain WHPT Det Ind in Product Master</a:t>
            </a:r>
            <a:endParaRPr b="1" sz="1600">
              <a:solidFill>
                <a:srgbClr val="0070C0"/>
              </a:solidFill>
              <a:latin typeface="Calibri"/>
              <a:ea typeface="Calibri"/>
              <a:cs typeface="Calibri"/>
              <a:sym typeface="Calibri"/>
            </a:endParaRPr>
          </a:p>
        </p:txBody>
      </p:sp>
      <p:pic>
        <p:nvPicPr>
          <p:cNvPr id="1503" name="Google Shape;1503;g25eaea65f9a_0_99"/>
          <p:cNvPicPr preferRelativeResize="0"/>
          <p:nvPr/>
        </p:nvPicPr>
        <p:blipFill>
          <a:blip r:embed="rId3">
            <a:alphaModFix/>
          </a:blip>
          <a:stretch>
            <a:fillRect/>
          </a:stretch>
        </p:blipFill>
        <p:spPr>
          <a:xfrm>
            <a:off x="283650" y="670475"/>
            <a:ext cx="7558750" cy="3226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7" name="Shape 1507"/>
        <p:cNvGrpSpPr/>
        <p:nvPr/>
      </p:nvGrpSpPr>
      <p:grpSpPr>
        <a:xfrm>
          <a:off x="0" y="0"/>
          <a:ext cx="0" cy="0"/>
          <a:chOff x="0" y="0"/>
          <a:chExt cx="0" cy="0"/>
        </a:xfrm>
      </p:grpSpPr>
      <p:sp>
        <p:nvSpPr>
          <p:cNvPr id="1508" name="Google Shape;1508;g25eaea65f9a_0_105"/>
          <p:cNvSpPr txBox="1"/>
          <p:nvPr/>
        </p:nvSpPr>
        <p:spPr>
          <a:xfrm>
            <a:off x="180475" y="262525"/>
            <a:ext cx="4725000" cy="4311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b="1" lang="en" sz="1600" u="sng">
                <a:solidFill>
                  <a:srgbClr val="0070C0"/>
                </a:solidFill>
                <a:latin typeface="Verdana"/>
                <a:ea typeface="Verdana"/>
                <a:cs typeface="Verdana"/>
                <a:sym typeface="Verdana"/>
              </a:rPr>
              <a:t>Test Case</a:t>
            </a:r>
            <a:endParaRPr b="1" sz="1600">
              <a:solidFill>
                <a:srgbClr val="0070C0"/>
              </a:solidFill>
              <a:latin typeface="Quattrocento Sans"/>
              <a:ea typeface="Quattrocento Sans"/>
              <a:cs typeface="Quattrocento Sans"/>
              <a:sym typeface="Quattrocento Sans"/>
            </a:endParaRPr>
          </a:p>
        </p:txBody>
      </p:sp>
      <p:sp>
        <p:nvSpPr>
          <p:cNvPr id="1509" name="Google Shape;1509;g25eaea65f9a_0_105"/>
          <p:cNvSpPr txBox="1"/>
          <p:nvPr/>
        </p:nvSpPr>
        <p:spPr>
          <a:xfrm>
            <a:off x="180475" y="597100"/>
            <a:ext cx="4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Inbound Delivery</a:t>
            </a:r>
            <a:endParaRPr>
              <a:latin typeface="Quattrocento Sans"/>
              <a:ea typeface="Quattrocento Sans"/>
              <a:cs typeface="Quattrocento Sans"/>
              <a:sym typeface="Quattrocento Sans"/>
            </a:endParaRPr>
          </a:p>
        </p:txBody>
      </p:sp>
      <p:pic>
        <p:nvPicPr>
          <p:cNvPr id="1510" name="Google Shape;1510;g25eaea65f9a_0_105"/>
          <p:cNvPicPr preferRelativeResize="0"/>
          <p:nvPr/>
        </p:nvPicPr>
        <p:blipFill>
          <a:blip r:embed="rId3">
            <a:alphaModFix/>
          </a:blip>
          <a:stretch>
            <a:fillRect/>
          </a:stretch>
        </p:blipFill>
        <p:spPr>
          <a:xfrm>
            <a:off x="250850" y="1059475"/>
            <a:ext cx="7780225" cy="345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4" name="Shape 1514"/>
        <p:cNvGrpSpPr/>
        <p:nvPr/>
      </p:nvGrpSpPr>
      <p:grpSpPr>
        <a:xfrm>
          <a:off x="0" y="0"/>
          <a:ext cx="0" cy="0"/>
          <a:chOff x="0" y="0"/>
          <a:chExt cx="0" cy="0"/>
        </a:xfrm>
      </p:grpSpPr>
      <p:sp>
        <p:nvSpPr>
          <p:cNvPr id="1515" name="Google Shape;1515;g25eaea65f9a_0_11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516" name="Google Shape;1516;g25eaea65f9a_0_118"/>
          <p:cNvSpPr txBox="1"/>
          <p:nvPr/>
        </p:nvSpPr>
        <p:spPr>
          <a:xfrm>
            <a:off x="316450" y="278925"/>
            <a:ext cx="77112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Verdana"/>
                <a:ea typeface="Verdana"/>
                <a:cs typeface="Verdana"/>
                <a:sym typeface="Verdana"/>
              </a:rPr>
              <a:t>VAS Order Displayed (Check &amp; Maintain Work Center)</a:t>
            </a:r>
            <a:endParaRPr b="1">
              <a:solidFill>
                <a:srgbClr val="0070C0"/>
              </a:solidFill>
              <a:latin typeface="Calibri"/>
              <a:ea typeface="Calibri"/>
              <a:cs typeface="Calibri"/>
              <a:sym typeface="Calibri"/>
            </a:endParaRPr>
          </a:p>
        </p:txBody>
      </p:sp>
      <p:pic>
        <p:nvPicPr>
          <p:cNvPr id="1517" name="Google Shape;1517;g25eaea65f9a_0_118"/>
          <p:cNvPicPr preferRelativeResize="0"/>
          <p:nvPr/>
        </p:nvPicPr>
        <p:blipFill>
          <a:blip r:embed="rId3">
            <a:alphaModFix/>
          </a:blip>
          <a:stretch>
            <a:fillRect/>
          </a:stretch>
        </p:blipFill>
        <p:spPr>
          <a:xfrm>
            <a:off x="357475" y="695100"/>
            <a:ext cx="7017326" cy="2886075"/>
          </a:xfrm>
          <a:prstGeom prst="rect">
            <a:avLst/>
          </a:prstGeom>
          <a:noFill/>
          <a:ln>
            <a:noFill/>
          </a:ln>
        </p:spPr>
      </p:pic>
      <p:sp>
        <p:nvSpPr>
          <p:cNvPr id="1518" name="Google Shape;1518;g25eaea65f9a_0_118"/>
          <p:cNvSpPr txBox="1"/>
          <p:nvPr/>
        </p:nvSpPr>
        <p:spPr>
          <a:xfrm>
            <a:off x="316450" y="3643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chemeClr val="dk1"/>
                </a:solidFill>
                <a:latin typeface="Verdana"/>
                <a:ea typeface="Verdana"/>
                <a:cs typeface="Verdana"/>
                <a:sym typeface="Verdana"/>
              </a:rPr>
              <a:t>Pack &amp; Create Warehouse Task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2" name="Shape 1522"/>
        <p:cNvGrpSpPr/>
        <p:nvPr/>
      </p:nvGrpSpPr>
      <p:grpSpPr>
        <a:xfrm>
          <a:off x="0" y="0"/>
          <a:ext cx="0" cy="0"/>
          <a:chOff x="0" y="0"/>
          <a:chExt cx="0" cy="0"/>
        </a:xfrm>
      </p:grpSpPr>
      <p:sp>
        <p:nvSpPr>
          <p:cNvPr id="1523" name="Google Shape;1523;g25eaea65f9a_0_12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524" name="Google Shape;1524;g25eaea65f9a_0_125"/>
          <p:cNvPicPr preferRelativeResize="0"/>
          <p:nvPr/>
        </p:nvPicPr>
        <p:blipFill>
          <a:blip r:embed="rId3">
            <a:alphaModFix/>
          </a:blip>
          <a:stretch>
            <a:fillRect/>
          </a:stretch>
        </p:blipFill>
        <p:spPr>
          <a:xfrm>
            <a:off x="324650" y="526100"/>
            <a:ext cx="7739250" cy="347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8" name="Shape 1528"/>
        <p:cNvGrpSpPr/>
        <p:nvPr/>
      </p:nvGrpSpPr>
      <p:grpSpPr>
        <a:xfrm>
          <a:off x="0" y="0"/>
          <a:ext cx="0" cy="0"/>
          <a:chOff x="0" y="0"/>
          <a:chExt cx="0" cy="0"/>
        </a:xfrm>
      </p:grpSpPr>
      <p:sp>
        <p:nvSpPr>
          <p:cNvPr id="1529" name="Google Shape;1529;g25eaea65f9a_0_136"/>
          <p:cNvSpPr txBox="1"/>
          <p:nvPr/>
        </p:nvSpPr>
        <p:spPr>
          <a:xfrm>
            <a:off x="147650" y="344525"/>
            <a:ext cx="5200800" cy="924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lang="en" sz="1100">
                <a:solidFill>
                  <a:schemeClr val="dk1"/>
                </a:solidFill>
                <a:latin typeface="Verdana"/>
                <a:ea typeface="Verdana"/>
                <a:cs typeface="Verdana"/>
                <a:sym typeface="Verdana"/>
              </a:rPr>
              <a:t>2 WTs created,</a:t>
            </a:r>
            <a:endParaRPr sz="1100">
              <a:solidFill>
                <a:schemeClr val="dk1"/>
              </a:solidFill>
              <a:latin typeface="Verdana"/>
              <a:ea typeface="Verdana"/>
              <a:cs typeface="Verdana"/>
              <a:sym typeface="Verdana"/>
            </a:endParaRPr>
          </a:p>
          <a:p>
            <a:pPr indent="0" lvl="0" marL="0" rtl="0" algn="l">
              <a:lnSpc>
                <a:spcPct val="107916"/>
              </a:lnSpc>
              <a:spcBef>
                <a:spcPts val="800"/>
              </a:spcBef>
              <a:spcAft>
                <a:spcPts val="0"/>
              </a:spcAft>
              <a:buClr>
                <a:schemeClr val="dk1"/>
              </a:buClr>
              <a:buSzPts val="1100"/>
              <a:buFont typeface="Arial"/>
              <a:buNone/>
            </a:pPr>
            <a:r>
              <a:rPr lang="en" sz="1100">
                <a:solidFill>
                  <a:schemeClr val="dk1"/>
                </a:solidFill>
                <a:latin typeface="Verdana"/>
                <a:ea typeface="Verdana"/>
                <a:cs typeface="Verdana"/>
                <a:sym typeface="Verdana"/>
              </a:rPr>
              <a:t>WT 101411 – From St type Door to Destination Bin (**Waiting Status)</a:t>
            </a:r>
            <a:endParaRPr sz="1100">
              <a:solidFill>
                <a:schemeClr val="dk1"/>
              </a:solidFill>
              <a:latin typeface="Verdana"/>
              <a:ea typeface="Verdana"/>
              <a:cs typeface="Verdana"/>
              <a:sym typeface="Verdana"/>
            </a:endParaRPr>
          </a:p>
          <a:p>
            <a:pPr indent="0" lvl="0" marL="0" rtl="0" algn="l">
              <a:lnSpc>
                <a:spcPct val="107916"/>
              </a:lnSpc>
              <a:spcBef>
                <a:spcPts val="800"/>
              </a:spcBef>
              <a:spcAft>
                <a:spcPts val="800"/>
              </a:spcAft>
              <a:buClr>
                <a:schemeClr val="dk1"/>
              </a:buClr>
              <a:buSzPts val="1100"/>
              <a:buFont typeface="Arial"/>
              <a:buNone/>
            </a:pPr>
            <a:r>
              <a:rPr lang="en" sz="1100">
                <a:solidFill>
                  <a:schemeClr val="dk1"/>
                </a:solidFill>
                <a:latin typeface="Verdana"/>
                <a:ea typeface="Verdana"/>
                <a:cs typeface="Verdana"/>
                <a:sym typeface="Verdana"/>
              </a:rPr>
              <a:t>WT 101412 – From Door to GR Zone</a:t>
            </a:r>
            <a:endParaRPr>
              <a:solidFill>
                <a:schemeClr val="dk1"/>
              </a:solidFill>
              <a:latin typeface="Calibri"/>
              <a:ea typeface="Calibri"/>
              <a:cs typeface="Calibri"/>
              <a:sym typeface="Calibri"/>
            </a:endParaRPr>
          </a:p>
        </p:txBody>
      </p:sp>
      <p:pic>
        <p:nvPicPr>
          <p:cNvPr id="1530" name="Google Shape;1530;g25eaea65f9a_0_136"/>
          <p:cNvPicPr preferRelativeResize="0"/>
          <p:nvPr/>
        </p:nvPicPr>
        <p:blipFill>
          <a:blip r:embed="rId3">
            <a:alphaModFix/>
          </a:blip>
          <a:stretch>
            <a:fillRect/>
          </a:stretch>
        </p:blipFill>
        <p:spPr>
          <a:xfrm>
            <a:off x="291875" y="1388725"/>
            <a:ext cx="7566926" cy="230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3"/>
          <p:cNvGrpSpPr/>
          <p:nvPr/>
        </p:nvGrpSpPr>
        <p:grpSpPr>
          <a:xfrm>
            <a:off x="7825635" y="1191"/>
            <a:ext cx="1318365" cy="5143500"/>
            <a:chOff x="10431463" y="1588"/>
            <a:chExt cx="1757362" cy="6858000"/>
          </a:xfrm>
        </p:grpSpPr>
        <p:grpSp>
          <p:nvGrpSpPr>
            <p:cNvPr id="1319" name="Google Shape;1319;p3"/>
            <p:cNvGrpSpPr/>
            <p:nvPr/>
          </p:nvGrpSpPr>
          <p:grpSpPr>
            <a:xfrm>
              <a:off x="10544175" y="406400"/>
              <a:ext cx="1525588" cy="6270626"/>
              <a:chOff x="10544175" y="406400"/>
              <a:chExt cx="1525588" cy="6270626"/>
            </a:xfrm>
          </p:grpSpPr>
          <p:sp>
            <p:nvSpPr>
              <p:cNvPr id="1320" name="Google Shape;1320;p3"/>
              <p:cNvSpPr/>
              <p:nvPr/>
            </p:nvSpPr>
            <p:spPr>
              <a:xfrm>
                <a:off x="10544175" y="406400"/>
                <a:ext cx="1525588" cy="6270626"/>
              </a:xfrm>
              <a:custGeom>
                <a:rect b="b" l="l" r="r" t="t"/>
                <a:pathLst>
                  <a:path extrusionOk="0" h="6270626" w="1525588">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1" name="Google Shape;1321;p3"/>
              <p:cNvSpPr/>
              <p:nvPr/>
            </p:nvSpPr>
            <p:spPr>
              <a:xfrm>
                <a:off x="10798175" y="2003425"/>
                <a:ext cx="747712" cy="3071814"/>
              </a:xfrm>
              <a:custGeom>
                <a:rect b="b" l="l" r="r" t="t"/>
                <a:pathLst>
                  <a:path extrusionOk="0" h="3071814" w="747712">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22" name="Google Shape;1322;p3"/>
            <p:cNvSpPr/>
            <p:nvPr/>
          </p:nvSpPr>
          <p:spPr>
            <a:xfrm>
              <a:off x="10431463" y="1588"/>
              <a:ext cx="1757362" cy="6858000"/>
            </a:xfrm>
            <a:custGeom>
              <a:rect b="b" l="l" r="r" t="t"/>
              <a:pathLst>
                <a:path extrusionOk="0" h="6858000" w="1757362">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3" name="Google Shape;1323;p3"/>
            <p:cNvSpPr/>
            <p:nvPr/>
          </p:nvSpPr>
          <p:spPr>
            <a:xfrm>
              <a:off x="10656887" y="1184275"/>
              <a:ext cx="1152526" cy="4722814"/>
            </a:xfrm>
            <a:custGeom>
              <a:rect b="b" l="l" r="r" t="t"/>
              <a:pathLst>
                <a:path extrusionOk="0" h="4722814" w="1152526">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4" name="Google Shape;1324;p3"/>
            <p:cNvSpPr/>
            <p:nvPr/>
          </p:nvSpPr>
          <p:spPr>
            <a:xfrm>
              <a:off x="10920412" y="2770188"/>
              <a:ext cx="381000" cy="1560514"/>
            </a:xfrm>
            <a:custGeom>
              <a:rect b="b" l="l" r="r" t="t"/>
              <a:pathLst>
                <a:path extrusionOk="0" h="1560514" w="38100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id="1325" name="Google Shape;1325;p3"/>
          <p:cNvGrpSpPr/>
          <p:nvPr/>
        </p:nvGrpSpPr>
        <p:grpSpPr>
          <a:xfrm>
            <a:off x="4355919" y="1568060"/>
            <a:ext cx="3979435" cy="2007381"/>
            <a:chOff x="4595620" y="2090746"/>
            <a:chExt cx="6515292" cy="2676508"/>
          </a:xfrm>
        </p:grpSpPr>
        <p:grpSp>
          <p:nvGrpSpPr>
            <p:cNvPr id="1326" name="Google Shape;1326;p3"/>
            <p:cNvGrpSpPr/>
            <p:nvPr/>
          </p:nvGrpSpPr>
          <p:grpSpPr>
            <a:xfrm>
              <a:off x="4595620" y="2090746"/>
              <a:ext cx="6515292" cy="2676508"/>
              <a:chOff x="4572950" y="2090746"/>
              <a:chExt cx="6515292" cy="2676508"/>
            </a:xfrm>
          </p:grpSpPr>
          <p:sp>
            <p:nvSpPr>
              <p:cNvPr id="1327" name="Google Shape;1327;p3"/>
              <p:cNvSpPr/>
              <p:nvPr/>
            </p:nvSpPr>
            <p:spPr>
              <a:xfrm>
                <a:off x="4933092" y="3379305"/>
                <a:ext cx="4146307" cy="335587"/>
              </a:xfrm>
              <a:custGeom>
                <a:rect b="b" l="l" r="r" t="t"/>
                <a:pathLst>
                  <a:path extrusionOk="0" h="121" w="1494">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8" name="Google Shape;1328;p3"/>
              <p:cNvSpPr/>
              <p:nvPr/>
            </p:nvSpPr>
            <p:spPr>
              <a:xfrm>
                <a:off x="4684033" y="2780628"/>
                <a:ext cx="2231008" cy="728469"/>
              </a:xfrm>
              <a:custGeom>
                <a:rect b="b" l="l" r="r" t="t"/>
                <a:pathLst>
                  <a:path extrusionOk="0" h="262" w="804">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9" name="Google Shape;1329;p3"/>
              <p:cNvSpPr/>
              <p:nvPr/>
            </p:nvSpPr>
            <p:spPr>
              <a:xfrm>
                <a:off x="4647785" y="3581593"/>
                <a:ext cx="2439142" cy="1185661"/>
              </a:xfrm>
              <a:custGeom>
                <a:rect b="b" l="l" r="r" t="t"/>
                <a:pathLst>
                  <a:path extrusionOk="0" h="426" w="879">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0" name="Google Shape;1330;p3"/>
              <p:cNvSpPr/>
              <p:nvPr/>
            </p:nvSpPr>
            <p:spPr>
              <a:xfrm>
                <a:off x="10136438" y="3306809"/>
                <a:ext cx="169548" cy="528520"/>
              </a:xfrm>
              <a:custGeom>
                <a:rect b="b" l="l" r="r" t="t"/>
                <a:pathLst>
                  <a:path extrusionOk="0" h="452" w="145">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1" name="Google Shape;1331;p3"/>
              <p:cNvSpPr/>
              <p:nvPr/>
            </p:nvSpPr>
            <p:spPr>
              <a:xfrm>
                <a:off x="10305986" y="3504419"/>
                <a:ext cx="782256" cy="133299"/>
              </a:xfrm>
              <a:custGeom>
                <a:rect b="b" l="l" r="r" t="t"/>
                <a:pathLst>
                  <a:path extrusionOk="0" h="114" w="669">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2" name="Google Shape;1332;p3"/>
              <p:cNvSpPr/>
              <p:nvPr/>
            </p:nvSpPr>
            <p:spPr>
              <a:xfrm>
                <a:off x="4710926" y="2090746"/>
                <a:ext cx="2434465" cy="1444075"/>
              </a:xfrm>
              <a:custGeom>
                <a:rect b="b" l="l" r="r" t="t"/>
                <a:pathLst>
                  <a:path extrusionOk="0" h="519" w="877">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3" name="Google Shape;1333;p3"/>
              <p:cNvSpPr/>
              <p:nvPr/>
            </p:nvSpPr>
            <p:spPr>
              <a:xfrm>
                <a:off x="4572950" y="3581593"/>
                <a:ext cx="2491760" cy="673512"/>
              </a:xfrm>
              <a:custGeom>
                <a:rect b="b" l="l" r="r" t="t"/>
                <a:pathLst>
                  <a:path extrusionOk="0" h="242" w="898">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4" name="Google Shape;1334;p3"/>
              <p:cNvSpPr/>
              <p:nvPr/>
            </p:nvSpPr>
            <p:spPr>
              <a:xfrm>
                <a:off x="8687687" y="3306809"/>
                <a:ext cx="1504878" cy="528520"/>
              </a:xfrm>
              <a:custGeom>
                <a:rect b="b" l="l" r="r" t="t"/>
                <a:pathLst>
                  <a:path extrusionOk="0" h="190" w="542">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35" name="Google Shape;1335;p3"/>
            <p:cNvSpPr/>
            <p:nvPr/>
          </p:nvSpPr>
          <p:spPr>
            <a:xfrm>
              <a:off x="8857812" y="3385765"/>
              <a:ext cx="45719" cy="348521"/>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36" name="Google Shape;1336;p3"/>
            <p:cNvSpPr/>
            <p:nvPr/>
          </p:nvSpPr>
          <p:spPr>
            <a:xfrm>
              <a:off x="9994047" y="3307856"/>
              <a:ext cx="62254" cy="519495"/>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337" name="Google Shape;1337;p3"/>
          <p:cNvSpPr/>
          <p:nvPr/>
        </p:nvSpPr>
        <p:spPr>
          <a:xfrm>
            <a:off x="7852384" y="0"/>
            <a:ext cx="1291616" cy="1855833"/>
          </a:xfrm>
          <a:custGeom>
            <a:rect b="b" l="l" r="r" t="t"/>
            <a:pathLst>
              <a:path extrusionOk="0" h="2474444" w="1721706">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8" name="Google Shape;1338;p3"/>
          <p:cNvSpPr/>
          <p:nvPr/>
        </p:nvSpPr>
        <p:spPr>
          <a:xfrm>
            <a:off x="140729" y="979196"/>
            <a:ext cx="4241514"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FFFFFF"/>
                </a:solidFill>
                <a:latin typeface="Cambria"/>
                <a:ea typeface="Cambria"/>
                <a:cs typeface="Cambria"/>
                <a:sym typeface="Cambria"/>
              </a:rPr>
              <a:t>SAP EWM TRAINING</a:t>
            </a:r>
            <a:br>
              <a:rPr b="0" i="0" lang="en" sz="3300" u="none" cap="none" strike="noStrike">
                <a:solidFill>
                  <a:srgbClr val="FFFFFF"/>
                </a:solidFill>
                <a:latin typeface="Quattrocento Sans"/>
                <a:ea typeface="Quattrocento Sans"/>
                <a:cs typeface="Quattrocento Sans"/>
                <a:sym typeface="Quattrocento Sans"/>
              </a:rPr>
            </a:br>
            <a:r>
              <a:rPr b="1" i="0" lang="en" sz="3300" u="none" cap="none" strike="noStrike">
                <a:solidFill>
                  <a:srgbClr val="FFFFFF"/>
                </a:solidFill>
                <a:latin typeface="Cambria"/>
                <a:ea typeface="Cambria"/>
                <a:cs typeface="Cambria"/>
                <a:sym typeface="Cambria"/>
              </a:rPr>
              <a:t>(Day </a:t>
            </a:r>
            <a:r>
              <a:rPr b="1" lang="en" sz="3300">
                <a:solidFill>
                  <a:srgbClr val="FFFFFF"/>
                </a:solidFill>
                <a:latin typeface="Cambria"/>
                <a:ea typeface="Cambria"/>
                <a:cs typeface="Cambria"/>
                <a:sym typeface="Cambria"/>
              </a:rPr>
              <a:t>17</a:t>
            </a:r>
            <a:r>
              <a:rPr b="1" i="0" lang="en" sz="3300" u="none" cap="none" strike="noStrike">
                <a:solidFill>
                  <a:srgbClr val="FFFFFF"/>
                </a:solidFill>
                <a:latin typeface="Cambria"/>
                <a:ea typeface="Cambria"/>
                <a:cs typeface="Cambria"/>
                <a:sym typeface="Cambria"/>
              </a:rPr>
              <a:t>)</a:t>
            </a:r>
            <a:br>
              <a:rPr b="0" i="0" lang="en" sz="3300" u="none" cap="none" strike="noStrike">
                <a:solidFill>
                  <a:srgbClr val="FFFFFF"/>
                </a:solidFill>
                <a:latin typeface="Quattrocento Sans"/>
                <a:ea typeface="Quattrocento Sans"/>
                <a:cs typeface="Quattrocento Sans"/>
                <a:sym typeface="Quattrocento Sans"/>
              </a:rPr>
            </a:br>
            <a:endParaRPr b="0" i="0" sz="1800" u="none" cap="none" strike="noStrike">
              <a:solidFill>
                <a:schemeClr val="dk1"/>
              </a:solidFill>
              <a:latin typeface="Quattrocento Sans"/>
              <a:ea typeface="Quattrocento Sans"/>
              <a:cs typeface="Quattrocento Sans"/>
              <a:sym typeface="Quattrocento Sans"/>
            </a:endParaRPr>
          </a:p>
        </p:txBody>
      </p:sp>
      <p:sp>
        <p:nvSpPr>
          <p:cNvPr id="1339" name="Google Shape;1339;p3"/>
          <p:cNvSpPr txBox="1"/>
          <p:nvPr/>
        </p:nvSpPr>
        <p:spPr>
          <a:xfrm>
            <a:off x="115631" y="2358647"/>
            <a:ext cx="5226394" cy="132941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accent1"/>
              </a:buClr>
              <a:buSzPts val="2700"/>
              <a:buFont typeface="Arial"/>
              <a:buNone/>
            </a:pPr>
            <a:r>
              <a:rPr b="1" i="0" lang="en" sz="2700" u="none" cap="none" strike="noStrike">
                <a:solidFill>
                  <a:schemeClr val="accent1"/>
                </a:solidFill>
                <a:latin typeface="Arial Black"/>
                <a:ea typeface="Arial Black"/>
                <a:cs typeface="Arial Black"/>
                <a:sym typeface="Arial Black"/>
              </a:rPr>
              <a:t>AnubhavTrainings.com</a:t>
            </a:r>
            <a:endParaRPr b="1" i="0" sz="2700" u="none" cap="none" strike="noStrike">
              <a:solidFill>
                <a:schemeClr val="accent1"/>
              </a:solidFill>
              <a:latin typeface="Arial Black"/>
              <a:ea typeface="Arial Black"/>
              <a:cs typeface="Arial Black"/>
              <a:sym typeface="Arial Black"/>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4" name="Shape 1534"/>
        <p:cNvGrpSpPr/>
        <p:nvPr/>
      </p:nvGrpSpPr>
      <p:grpSpPr>
        <a:xfrm>
          <a:off x="0" y="0"/>
          <a:ext cx="0" cy="0"/>
          <a:chOff x="0" y="0"/>
          <a:chExt cx="0" cy="0"/>
        </a:xfrm>
      </p:grpSpPr>
      <p:sp>
        <p:nvSpPr>
          <p:cNvPr id="1535" name="Google Shape;1535;g25f27d9a574_1_60"/>
          <p:cNvSpPr txBox="1"/>
          <p:nvPr/>
        </p:nvSpPr>
        <p:spPr>
          <a:xfrm>
            <a:off x="180475" y="262525"/>
            <a:ext cx="82197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a:solidFill>
                  <a:schemeClr val="dk1"/>
                </a:solidFill>
                <a:latin typeface="Calibri"/>
                <a:ea typeface="Calibri"/>
                <a:cs typeface="Calibri"/>
                <a:sym typeface="Calibri"/>
              </a:rPr>
              <a:t>Now Confirm the WT 101412 (Door to GR Zone) </a:t>
            </a:r>
            <a:r>
              <a:rPr b="1" lang="en">
                <a:solidFill>
                  <a:schemeClr val="dk1"/>
                </a:solidFill>
                <a:latin typeface="Calibri"/>
                <a:ea typeface="Calibri"/>
                <a:cs typeface="Calibri"/>
                <a:sym typeface="Calibri"/>
              </a:rPr>
              <a:t>&gt;&gt; </a:t>
            </a:r>
            <a:r>
              <a:rPr lang="en">
                <a:solidFill>
                  <a:schemeClr val="dk1"/>
                </a:solidFill>
                <a:latin typeface="Calibri"/>
                <a:ea typeface="Calibri"/>
                <a:cs typeface="Calibri"/>
                <a:sym typeface="Calibri"/>
              </a:rPr>
              <a:t>another WT is created for GR zone to VAS work center</a:t>
            </a:r>
            <a:endParaRPr>
              <a:solidFill>
                <a:schemeClr val="dk1"/>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u="sng">
              <a:solidFill>
                <a:srgbClr val="0070C0"/>
              </a:solidFill>
              <a:latin typeface="Calibri"/>
              <a:ea typeface="Calibri"/>
              <a:cs typeface="Calibri"/>
              <a:sym typeface="Calibri"/>
            </a:endParaRPr>
          </a:p>
        </p:txBody>
      </p:sp>
      <p:pic>
        <p:nvPicPr>
          <p:cNvPr id="1536" name="Google Shape;1536;g25f27d9a574_1_60"/>
          <p:cNvPicPr preferRelativeResize="0"/>
          <p:nvPr/>
        </p:nvPicPr>
        <p:blipFill>
          <a:blip r:embed="rId3">
            <a:alphaModFix/>
          </a:blip>
          <a:stretch>
            <a:fillRect/>
          </a:stretch>
        </p:blipFill>
        <p:spPr>
          <a:xfrm>
            <a:off x="275450" y="756475"/>
            <a:ext cx="7903300" cy="2853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0" name="Shape 1540"/>
        <p:cNvGrpSpPr/>
        <p:nvPr/>
      </p:nvGrpSpPr>
      <p:grpSpPr>
        <a:xfrm>
          <a:off x="0" y="0"/>
          <a:ext cx="0" cy="0"/>
          <a:chOff x="0" y="0"/>
          <a:chExt cx="0" cy="0"/>
        </a:xfrm>
      </p:grpSpPr>
      <p:sp>
        <p:nvSpPr>
          <p:cNvPr id="1541" name="Google Shape;1541;g25f27d9a574_1_68"/>
          <p:cNvSpPr txBox="1"/>
          <p:nvPr/>
        </p:nvSpPr>
        <p:spPr>
          <a:xfrm>
            <a:off x="180475" y="262525"/>
            <a:ext cx="82197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chemeClr val="dk1"/>
                </a:solidFill>
                <a:latin typeface="Verdana"/>
                <a:ea typeface="Verdana"/>
                <a:cs typeface="Verdana"/>
                <a:sym typeface="Verdana"/>
              </a:rPr>
              <a:t>Goto Tcode - </a:t>
            </a:r>
            <a:r>
              <a:rPr b="1" lang="en" sz="1100">
                <a:solidFill>
                  <a:schemeClr val="dk1"/>
                </a:solidFill>
                <a:latin typeface="Verdana"/>
                <a:ea typeface="Verdana"/>
                <a:cs typeface="Verdana"/>
                <a:sym typeface="Verdana"/>
              </a:rPr>
              <a:t>/SCWM/VASEXEC</a:t>
            </a:r>
            <a:r>
              <a:rPr lang="en" sz="1100">
                <a:solidFill>
                  <a:schemeClr val="dk1"/>
                </a:solidFill>
                <a:latin typeface="Verdana"/>
                <a:ea typeface="Verdana"/>
                <a:cs typeface="Verdana"/>
                <a:sym typeface="Verdana"/>
              </a:rPr>
              <a:t> to confirm VAS order</a:t>
            </a:r>
            <a:endParaRPr>
              <a:solidFill>
                <a:schemeClr val="dk1"/>
              </a:solidFill>
              <a:latin typeface="Calibri"/>
              <a:ea typeface="Calibri"/>
              <a:cs typeface="Calibri"/>
              <a:sym typeface="Calibri"/>
            </a:endParaRPr>
          </a:p>
        </p:txBody>
      </p:sp>
      <p:pic>
        <p:nvPicPr>
          <p:cNvPr id="1542" name="Google Shape;1542;g25f27d9a574_1_68"/>
          <p:cNvPicPr preferRelativeResize="0"/>
          <p:nvPr/>
        </p:nvPicPr>
        <p:blipFill>
          <a:blip r:embed="rId3">
            <a:alphaModFix/>
          </a:blip>
          <a:stretch>
            <a:fillRect/>
          </a:stretch>
        </p:blipFill>
        <p:spPr>
          <a:xfrm>
            <a:off x="308275" y="733425"/>
            <a:ext cx="7698200" cy="3532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g25f27d9a574_1_75"/>
          <p:cNvSpPr txBox="1"/>
          <p:nvPr/>
        </p:nvSpPr>
        <p:spPr>
          <a:xfrm>
            <a:off x="180475" y="262525"/>
            <a:ext cx="82197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a:solidFill>
                  <a:srgbClr val="0070C0"/>
                </a:solidFill>
                <a:latin typeface="Calibri"/>
                <a:ea typeface="Calibri"/>
                <a:cs typeface="Calibri"/>
                <a:sym typeface="Calibri"/>
              </a:rPr>
              <a:t>Enter the Qty and Status as “C”</a:t>
            </a:r>
            <a:endParaRPr b="1">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a:solidFill>
                <a:srgbClr val="0070C0"/>
              </a:solidFill>
              <a:latin typeface="Calibri"/>
              <a:ea typeface="Calibri"/>
              <a:cs typeface="Calibri"/>
              <a:sym typeface="Calibri"/>
            </a:endParaRPr>
          </a:p>
        </p:txBody>
      </p:sp>
      <p:pic>
        <p:nvPicPr>
          <p:cNvPr id="1548" name="Google Shape;1548;g25f27d9a574_1_75"/>
          <p:cNvPicPr preferRelativeResize="0"/>
          <p:nvPr/>
        </p:nvPicPr>
        <p:blipFill>
          <a:blip r:embed="rId3">
            <a:alphaModFix/>
          </a:blip>
          <a:stretch>
            <a:fillRect/>
          </a:stretch>
        </p:blipFill>
        <p:spPr>
          <a:xfrm>
            <a:off x="283650" y="690850"/>
            <a:ext cx="6976325" cy="3467100"/>
          </a:xfrm>
          <a:prstGeom prst="rect">
            <a:avLst/>
          </a:prstGeom>
          <a:noFill/>
          <a:ln>
            <a:noFill/>
          </a:ln>
        </p:spPr>
      </p:pic>
      <p:sp>
        <p:nvSpPr>
          <p:cNvPr id="1549" name="Google Shape;1549;g25f27d9a574_1_75"/>
          <p:cNvSpPr txBox="1"/>
          <p:nvPr/>
        </p:nvSpPr>
        <p:spPr>
          <a:xfrm>
            <a:off x="226225" y="42376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chemeClr val="dk1"/>
                </a:solidFill>
                <a:latin typeface="Verdana"/>
                <a:ea typeface="Verdana"/>
                <a:cs typeface="Verdana"/>
                <a:sym typeface="Verdana"/>
              </a:rPr>
              <a:t>Select HU &amp; Mark it as Step Completed</a:t>
            </a:r>
            <a:endParaRPr sz="1100">
              <a:solidFill>
                <a:schemeClr val="dk1"/>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3" name="Shape 1553"/>
        <p:cNvGrpSpPr/>
        <p:nvPr/>
      </p:nvGrpSpPr>
      <p:grpSpPr>
        <a:xfrm>
          <a:off x="0" y="0"/>
          <a:ext cx="0" cy="0"/>
          <a:chOff x="0" y="0"/>
          <a:chExt cx="0" cy="0"/>
        </a:xfrm>
      </p:grpSpPr>
      <p:pic>
        <p:nvPicPr>
          <p:cNvPr id="1554" name="Google Shape;1554;g25f27d9a574_1_86"/>
          <p:cNvPicPr preferRelativeResize="0"/>
          <p:nvPr/>
        </p:nvPicPr>
        <p:blipFill>
          <a:blip r:embed="rId3">
            <a:alphaModFix/>
          </a:blip>
          <a:stretch>
            <a:fillRect/>
          </a:stretch>
        </p:blipFill>
        <p:spPr>
          <a:xfrm>
            <a:off x="398475" y="500400"/>
            <a:ext cx="7936124" cy="3274950"/>
          </a:xfrm>
          <a:prstGeom prst="rect">
            <a:avLst/>
          </a:prstGeom>
          <a:noFill/>
          <a:ln>
            <a:noFill/>
          </a:ln>
        </p:spPr>
      </p:pic>
      <p:sp>
        <p:nvSpPr>
          <p:cNvPr id="1555" name="Google Shape;1555;g25f27d9a574_1_86"/>
          <p:cNvSpPr txBox="1"/>
          <p:nvPr/>
        </p:nvSpPr>
        <p:spPr>
          <a:xfrm>
            <a:off x="341075" y="3729075"/>
            <a:ext cx="7936200" cy="536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chemeClr val="dk1"/>
                </a:solidFill>
                <a:latin typeface="Verdana"/>
                <a:ea typeface="Verdana"/>
                <a:cs typeface="Verdana"/>
                <a:sym typeface="Verdana"/>
              </a:rPr>
              <a:t>Goto Warehouse Monitor and Observe WT which was in Waiting status (B) …. has been removed and Source details updated as VAS Work center.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9" name="Shape 1559"/>
        <p:cNvGrpSpPr/>
        <p:nvPr/>
      </p:nvGrpSpPr>
      <p:grpSpPr>
        <a:xfrm>
          <a:off x="0" y="0"/>
          <a:ext cx="0" cy="0"/>
          <a:chOff x="0" y="0"/>
          <a:chExt cx="0" cy="0"/>
        </a:xfrm>
      </p:grpSpPr>
      <p:sp>
        <p:nvSpPr>
          <p:cNvPr id="1560" name="Google Shape;1560;g25f27d9a574_1_96"/>
          <p:cNvSpPr txBox="1"/>
          <p:nvPr/>
        </p:nvSpPr>
        <p:spPr>
          <a:xfrm>
            <a:off x="177000" y="300075"/>
            <a:ext cx="7936200" cy="536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100">
                <a:solidFill>
                  <a:schemeClr val="dk1"/>
                </a:solidFill>
                <a:latin typeface="Verdana"/>
                <a:ea typeface="Verdana"/>
                <a:cs typeface="Verdana"/>
                <a:sym typeface="Verdana"/>
              </a:rPr>
              <a:t>Goto Warehouse Monitor and Observe WT which was in Waiting status (B) …. has been removed and Source details updated as VAS Work center.</a:t>
            </a:r>
            <a:endParaRPr/>
          </a:p>
        </p:txBody>
      </p:sp>
      <p:pic>
        <p:nvPicPr>
          <p:cNvPr id="1561" name="Google Shape;1561;g25f27d9a574_1_96"/>
          <p:cNvPicPr preferRelativeResize="0"/>
          <p:nvPr/>
        </p:nvPicPr>
        <p:blipFill>
          <a:blip r:embed="rId3">
            <a:alphaModFix/>
          </a:blip>
          <a:stretch>
            <a:fillRect/>
          </a:stretch>
        </p:blipFill>
        <p:spPr>
          <a:xfrm>
            <a:off x="267225" y="890725"/>
            <a:ext cx="7936199" cy="2907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5" name="Shape 1565"/>
        <p:cNvGrpSpPr/>
        <p:nvPr/>
      </p:nvGrpSpPr>
      <p:grpSpPr>
        <a:xfrm>
          <a:off x="0" y="0"/>
          <a:ext cx="0" cy="0"/>
          <a:chOff x="0" y="0"/>
          <a:chExt cx="0" cy="0"/>
        </a:xfrm>
      </p:grpSpPr>
      <p:sp>
        <p:nvSpPr>
          <p:cNvPr id="1566" name="Google Shape;1566;g25f27d9a574_1_103"/>
          <p:cNvSpPr txBox="1"/>
          <p:nvPr/>
        </p:nvSpPr>
        <p:spPr>
          <a:xfrm>
            <a:off x="177000" y="300075"/>
            <a:ext cx="79362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100">
                <a:solidFill>
                  <a:schemeClr val="dk1"/>
                </a:solidFill>
                <a:latin typeface="Verdana"/>
                <a:ea typeface="Verdana"/>
                <a:cs typeface="Verdana"/>
                <a:sym typeface="Verdana"/>
              </a:rPr>
              <a:t>Now Confirm the WT and Check the Status in Inbound delivery</a:t>
            </a:r>
            <a:endParaRPr b="1"/>
          </a:p>
        </p:txBody>
      </p:sp>
      <p:pic>
        <p:nvPicPr>
          <p:cNvPr id="1567" name="Google Shape;1567;g25f27d9a574_1_103"/>
          <p:cNvPicPr preferRelativeResize="0"/>
          <p:nvPr/>
        </p:nvPicPr>
        <p:blipFill>
          <a:blip r:embed="rId3">
            <a:alphaModFix/>
          </a:blip>
          <a:stretch>
            <a:fillRect/>
          </a:stretch>
        </p:blipFill>
        <p:spPr>
          <a:xfrm>
            <a:off x="267250" y="749050"/>
            <a:ext cx="7657175" cy="3008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cxnSp>
        <p:nvCxnSpPr>
          <p:cNvPr id="1573" name="Google Shape;1573;p28"/>
          <p:cNvCxnSpPr/>
          <p:nvPr/>
        </p:nvCxnSpPr>
        <p:spPr>
          <a:xfrm>
            <a:off x="925645" y="3327834"/>
            <a:ext cx="7292709" cy="0"/>
          </a:xfrm>
          <a:prstGeom prst="straightConnector1">
            <a:avLst/>
          </a:prstGeom>
          <a:noFill/>
          <a:ln cap="flat" cmpd="sng" w="9525">
            <a:solidFill>
              <a:schemeClr val="accent1"/>
            </a:solidFill>
            <a:prstDash val="solid"/>
            <a:round/>
            <a:headEnd len="sm" w="sm" type="none"/>
            <a:tailEnd len="sm" w="sm" type="none"/>
          </a:ln>
        </p:spPr>
      </p:cxnSp>
      <p:pic>
        <p:nvPicPr>
          <p:cNvPr descr="Photo double exposure image of business and finance" id="1574" name="Google Shape;1574;p28"/>
          <p:cNvPicPr preferRelativeResize="0"/>
          <p:nvPr/>
        </p:nvPicPr>
        <p:blipFill rotWithShape="1">
          <a:blip r:embed="rId3">
            <a:alphaModFix/>
          </a:blip>
          <a:srcRect b="0" l="0" r="0" t="0"/>
          <a:stretch/>
        </p:blipFill>
        <p:spPr>
          <a:xfrm>
            <a:off x="-16272" y="0"/>
            <a:ext cx="9144000" cy="5426460"/>
          </a:xfrm>
          <a:prstGeom prst="rect">
            <a:avLst/>
          </a:prstGeom>
          <a:noFill/>
          <a:ln>
            <a:noFill/>
          </a:ln>
        </p:spPr>
      </p:pic>
      <p:sp>
        <p:nvSpPr>
          <p:cNvPr id="1575" name="Google Shape;1575;p28"/>
          <p:cNvSpPr/>
          <p:nvPr/>
        </p:nvSpPr>
        <p:spPr>
          <a:xfrm>
            <a:off x="-16272" y="0"/>
            <a:ext cx="9140428" cy="5426460"/>
          </a:xfrm>
          <a:prstGeom prst="rect">
            <a:avLst/>
          </a:prstGeom>
          <a:solidFill>
            <a:srgbClr val="7030A0">
              <a:alpha val="44313"/>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576" name="Google Shape;1576;p28"/>
          <p:cNvSpPr/>
          <p:nvPr/>
        </p:nvSpPr>
        <p:spPr>
          <a:xfrm>
            <a:off x="2199723" y="882960"/>
            <a:ext cx="4744554" cy="69249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FFF"/>
                </a:solidFill>
                <a:latin typeface="Arial"/>
                <a:ea typeface="Arial"/>
                <a:cs typeface="Arial"/>
                <a:sym typeface="Arial"/>
              </a:rPr>
              <a:t>End of Session </a:t>
            </a:r>
            <a:r>
              <a:rPr b="1" lang="en" sz="4100">
                <a:solidFill>
                  <a:srgbClr val="FFFFFF"/>
                </a:solidFill>
              </a:rPr>
              <a:t>17</a:t>
            </a:r>
            <a:endParaRPr b="1" sz="4100">
              <a:solidFill>
                <a:srgbClr val="FFFFFF"/>
              </a:solidFill>
            </a:endParaRPr>
          </a:p>
          <a:p>
            <a:pPr indent="0" lvl="0" marL="0" marR="0" rtl="0" algn="ctr">
              <a:lnSpc>
                <a:spcPct val="100000"/>
              </a:lnSpc>
              <a:spcBef>
                <a:spcPts val="0"/>
              </a:spcBef>
              <a:spcAft>
                <a:spcPts val="0"/>
              </a:spcAft>
              <a:buClr>
                <a:srgbClr val="000000"/>
              </a:buClr>
              <a:buSzPts val="4100"/>
              <a:buFont typeface="Arial"/>
              <a:buNone/>
            </a:pPr>
            <a:r>
              <a:t/>
            </a:r>
            <a:endParaRPr b="1" sz="4100">
              <a:solidFill>
                <a:srgbClr val="FFFFFF"/>
              </a:solidFill>
            </a:endParaRPr>
          </a:p>
        </p:txBody>
      </p:sp>
      <p:pic>
        <p:nvPicPr>
          <p:cNvPr descr="A picture containing symbol, font, logo, graphics&#10;&#10;Description automatically generated" id="1577" name="Google Shape;1577;p28"/>
          <p:cNvPicPr preferRelativeResize="0"/>
          <p:nvPr/>
        </p:nvPicPr>
        <p:blipFill rotWithShape="1">
          <a:blip r:embed="rId4">
            <a:alphaModFix/>
          </a:blip>
          <a:srcRect b="0" l="0" r="0" t="0"/>
          <a:stretch/>
        </p:blipFill>
        <p:spPr>
          <a:xfrm>
            <a:off x="7867224" y="110021"/>
            <a:ext cx="1133475" cy="1119188"/>
          </a:xfrm>
          <a:prstGeom prst="rect">
            <a:avLst/>
          </a:prstGeom>
          <a:noFill/>
          <a:ln>
            <a:noFill/>
          </a:ln>
        </p:spPr>
      </p:pic>
      <p:sp>
        <p:nvSpPr>
          <p:cNvPr id="1578" name="Google Shape;1578;p28"/>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pic>
        <p:nvPicPr>
          <p:cNvPr descr="Free Vector | Flat people with question marks background" id="1583" name="Google Shape;1583;p29"/>
          <p:cNvPicPr preferRelativeResize="0"/>
          <p:nvPr/>
        </p:nvPicPr>
        <p:blipFill rotWithShape="1">
          <a:blip r:embed="rId3">
            <a:alphaModFix/>
          </a:blip>
          <a:srcRect b="22246" l="0" r="0" t="2"/>
          <a:stretch/>
        </p:blipFill>
        <p:spPr>
          <a:xfrm>
            <a:off x="574515" y="872374"/>
            <a:ext cx="7832910" cy="3805610"/>
          </a:xfrm>
          <a:prstGeom prst="rect">
            <a:avLst/>
          </a:prstGeom>
          <a:noFill/>
          <a:ln>
            <a:noFill/>
          </a:ln>
        </p:spPr>
      </p:pic>
      <p:sp>
        <p:nvSpPr>
          <p:cNvPr id="1584" name="Google Shape;1584;p29"/>
          <p:cNvSpPr txBox="1"/>
          <p:nvPr/>
        </p:nvSpPr>
        <p:spPr>
          <a:xfrm>
            <a:off x="1546876" y="1167594"/>
            <a:ext cx="5700056" cy="4818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Quattrocento Sans"/>
                <a:ea typeface="Quattrocento Sans"/>
                <a:cs typeface="Quattrocento Sans"/>
                <a:sym typeface="Quattrocento Sans"/>
              </a:rPr>
              <a:t>FEEL FREE TO ASK QUESTIONS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descr="Ahpra on Twitter: &quot;Time is running out to share your thoughts on ..." id="1589" name="Google Shape;1589;p30"/>
          <p:cNvPicPr preferRelativeResize="0"/>
          <p:nvPr/>
        </p:nvPicPr>
        <p:blipFill rotWithShape="1">
          <a:blip r:embed="rId3">
            <a:alphaModFix/>
          </a:blip>
          <a:srcRect b="0" l="0" r="0" t="0"/>
          <a:stretch/>
        </p:blipFill>
        <p:spPr>
          <a:xfrm>
            <a:off x="627622" y="897564"/>
            <a:ext cx="7651859" cy="3488849"/>
          </a:xfrm>
          <a:prstGeom prst="rect">
            <a:avLst/>
          </a:prstGeom>
          <a:noFill/>
          <a:ln>
            <a:noFill/>
          </a:ln>
        </p:spPr>
      </p:pic>
      <p:sp>
        <p:nvSpPr>
          <p:cNvPr id="1590" name="Google Shape;1590;p30"/>
          <p:cNvSpPr txBox="1"/>
          <p:nvPr/>
        </p:nvSpPr>
        <p:spPr>
          <a:xfrm>
            <a:off x="627622" y="325039"/>
            <a:ext cx="7888754" cy="401618"/>
          </a:xfrm>
          <a:prstGeom prst="rect">
            <a:avLst/>
          </a:prstGeom>
          <a:noFill/>
          <a:ln>
            <a:noFill/>
          </a:ln>
        </p:spPr>
        <p:txBody>
          <a:bodyPr anchorCtr="0" anchor="ctr" bIns="34275" lIns="68575" spcFirstLastPara="1" rIns="68575" wrap="square" tIns="34275">
            <a:spAutoFit/>
          </a:bodyPr>
          <a:lstStyle/>
          <a:p>
            <a:pPr indent="0" lvl="0" marL="0" marR="0" rtl="0" algn="l">
              <a:lnSpc>
                <a:spcPct val="90000"/>
              </a:lnSpc>
              <a:spcBef>
                <a:spcPts val="0"/>
              </a:spcBef>
              <a:spcAft>
                <a:spcPts val="0"/>
              </a:spcAft>
              <a:buClr>
                <a:srgbClr val="323F4F"/>
              </a:buClr>
              <a:buSzPts val="1800"/>
              <a:buFont typeface="Arial"/>
              <a:buNone/>
            </a:pPr>
            <a:r>
              <a:rPr b="1" i="0" lang="en" sz="2400" u="none" cap="none" strike="noStrike">
                <a:solidFill>
                  <a:schemeClr val="lt1"/>
                </a:solidFill>
                <a:latin typeface="Cambria"/>
                <a:ea typeface="Cambria"/>
                <a:cs typeface="Cambria"/>
                <a:sym typeface="Cambria"/>
              </a:rPr>
              <a:t>Feedback</a:t>
            </a:r>
            <a:endParaRPr b="0" i="0" sz="2400" u="none" cap="none" strike="noStrike">
              <a:solidFill>
                <a:schemeClr val="lt1"/>
              </a:solidFill>
              <a:latin typeface="Cambria"/>
              <a:ea typeface="Cambria"/>
              <a:cs typeface="Cambria"/>
              <a:sym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31"/>
          <p:cNvSpPr/>
          <p:nvPr/>
        </p:nvSpPr>
        <p:spPr>
          <a:xfrm>
            <a:off x="1069791" y="574746"/>
            <a:ext cx="7199990" cy="4925529"/>
          </a:xfrm>
          <a:custGeom>
            <a:rect b="b" l="l" r="r" t="t"/>
            <a:pathLst>
              <a:path extrusionOk="0" h="2524" w="369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6" name="Google Shape;1596;p31"/>
          <p:cNvSpPr/>
          <p:nvPr/>
        </p:nvSpPr>
        <p:spPr>
          <a:xfrm>
            <a:off x="640247" y="-7144"/>
            <a:ext cx="2190886" cy="5155649"/>
          </a:xfrm>
          <a:custGeom>
            <a:rect b="b" l="l" r="r" t="t"/>
            <a:pathLst>
              <a:path extrusionOk="0" h="2642" w="1123">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7" name="Google Shape;1597;p31"/>
          <p:cNvSpPr/>
          <p:nvPr/>
        </p:nvSpPr>
        <p:spPr>
          <a:xfrm>
            <a:off x="3429820" y="134156"/>
            <a:ext cx="5223138" cy="2144466"/>
          </a:xfrm>
          <a:custGeom>
            <a:rect b="b" l="l" r="r" t="t"/>
            <a:pathLst>
              <a:path extrusionOk="0" h="811" w="2721">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8" name="Google Shape;1598;p31"/>
          <p:cNvSpPr/>
          <p:nvPr/>
        </p:nvSpPr>
        <p:spPr>
          <a:xfrm>
            <a:off x="3180558" y="783970"/>
            <a:ext cx="2782883" cy="3461966"/>
          </a:xfrm>
          <a:prstGeom prst="rect">
            <a:avLst/>
          </a:prstGeom>
          <a:noFill/>
          <a:ln cap="flat" cmpd="sng" w="508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599" name="Google Shape;1599;p31"/>
          <p:cNvGrpSpPr/>
          <p:nvPr/>
        </p:nvGrpSpPr>
        <p:grpSpPr>
          <a:xfrm>
            <a:off x="2000675" y="1148911"/>
            <a:ext cx="5142649" cy="2178634"/>
            <a:chOff x="2666872" y="2053355"/>
            <a:chExt cx="6855080" cy="2904846"/>
          </a:xfrm>
        </p:grpSpPr>
        <p:sp>
          <p:nvSpPr>
            <p:cNvPr id="1600" name="Google Shape;1600;p31"/>
            <p:cNvSpPr txBox="1"/>
            <p:nvPr/>
          </p:nvSpPr>
          <p:spPr>
            <a:xfrm>
              <a:off x="2666872" y="2053355"/>
              <a:ext cx="6855080" cy="147747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THANK</a:t>
              </a:r>
              <a:endParaRPr b="0" i="0" sz="1100" u="none" cap="none" strike="noStrike">
                <a:solidFill>
                  <a:srgbClr val="000000"/>
                </a:solidFill>
                <a:latin typeface="Arial"/>
                <a:ea typeface="Arial"/>
                <a:cs typeface="Arial"/>
                <a:sym typeface="Arial"/>
              </a:endParaRPr>
            </a:p>
          </p:txBody>
        </p:sp>
        <p:sp>
          <p:nvSpPr>
            <p:cNvPr id="1601" name="Google Shape;1601;p31"/>
            <p:cNvSpPr txBox="1"/>
            <p:nvPr/>
          </p:nvSpPr>
          <p:spPr>
            <a:xfrm>
              <a:off x="2666872" y="3435445"/>
              <a:ext cx="6855080" cy="152275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YOU</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
          <p:cNvSpPr txBox="1"/>
          <p:nvPr>
            <p:ph idx="4294967295" type="title"/>
          </p:nvPr>
        </p:nvSpPr>
        <p:spPr>
          <a:xfrm>
            <a:off x="295325" y="245575"/>
            <a:ext cx="8679000" cy="5334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lt1"/>
              </a:buClr>
              <a:buSzPts val="2100"/>
              <a:buFont typeface="Cambria"/>
              <a:buNone/>
            </a:pPr>
            <a:r>
              <a:rPr b="1" lang="en" sz="2300">
                <a:solidFill>
                  <a:schemeClr val="lt1"/>
                </a:solidFill>
                <a:latin typeface="Cambria"/>
                <a:ea typeface="Cambria"/>
                <a:cs typeface="Cambria"/>
                <a:sym typeface="Cambria"/>
              </a:rPr>
              <a:t>VAS (Value added services) &amp; Serial Number management</a:t>
            </a:r>
            <a:endParaRPr b="1" sz="2300">
              <a:solidFill>
                <a:schemeClr val="lt1"/>
              </a:solidFill>
              <a:latin typeface="Cambria"/>
              <a:ea typeface="Cambria"/>
              <a:cs typeface="Cambria"/>
              <a:sym typeface="Cambria"/>
            </a:endParaRPr>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0" name="Google Shape;1350;p4"/>
          <p:cNvSpPr txBox="1"/>
          <p:nvPr/>
        </p:nvSpPr>
        <p:spPr>
          <a:xfrm>
            <a:off x="520347" y="3191038"/>
            <a:ext cx="4905900" cy="233100"/>
          </a:xfrm>
          <a:prstGeom prst="rect">
            <a:avLst/>
          </a:prstGeom>
          <a:noFill/>
          <a:ln>
            <a:noFill/>
          </a:ln>
        </p:spPr>
        <p:txBody>
          <a:bodyPr anchorCtr="0" anchor="b" bIns="0" lIns="0" spcFirstLastPara="1" rIns="0" wrap="square" tIns="0">
            <a:noAutofit/>
          </a:bodyPr>
          <a:lstStyle/>
          <a:p>
            <a:pPr indent="-196849" lvl="0" marL="340360" marR="0" rtl="0" algn="l">
              <a:lnSpc>
                <a:spcPct val="150000"/>
              </a:lnSpc>
              <a:spcBef>
                <a:spcPts val="0"/>
              </a:spcBef>
              <a:spcAft>
                <a:spcPts val="0"/>
              </a:spcAft>
              <a:buClr>
                <a:schemeClr val="dk1"/>
              </a:buClr>
              <a:buSzPts val="1400"/>
              <a:buFont typeface="Arial"/>
              <a:buNone/>
            </a:pPr>
            <a:r>
              <a:t/>
            </a:r>
            <a:endParaRPr b="0" i="0" sz="1800" u="none" cap="none" strike="noStrik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0" y="832375"/>
            <a:ext cx="8086800" cy="1708500"/>
          </a:xfrm>
          <a:prstGeom prst="rect">
            <a:avLst/>
          </a:prstGeom>
          <a:noFill/>
          <a:ln>
            <a:noFill/>
          </a:ln>
        </p:spPr>
        <p:txBody>
          <a:bodyPr anchorCtr="0" anchor="b"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VAS Concept understanding, VAS Configuration with POSC process </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Test scenarios of VAS process in EWM</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Serial number concept in EWM and Configuration</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Serial number testing execution</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32"/>
          <p:cNvSpPr txBox="1"/>
          <p:nvPr/>
        </p:nvSpPr>
        <p:spPr>
          <a:xfrm>
            <a:off x="952655" y="296035"/>
            <a:ext cx="6987217" cy="40719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Corben"/>
                <a:ea typeface="Corben"/>
                <a:cs typeface="Corben"/>
                <a:sym typeface="Corben"/>
              </a:rPr>
              <a:t>More from AnubhavTrainings.com</a:t>
            </a:r>
            <a:endParaRPr b="0" i="0" sz="1100" u="none" cap="none" strike="noStrike">
              <a:solidFill>
                <a:srgbClr val="000000"/>
              </a:solidFill>
              <a:latin typeface="Arial"/>
              <a:ea typeface="Arial"/>
              <a:cs typeface="Arial"/>
              <a:sym typeface="Arial"/>
            </a:endParaRPr>
          </a:p>
        </p:txBody>
      </p:sp>
      <p:pic>
        <p:nvPicPr>
          <p:cNvPr id="1607" name="Google Shape;1607;p32">
            <a:hlinkClick r:id="rId3"/>
          </p:cNvPr>
          <p:cNvPicPr preferRelativeResize="0"/>
          <p:nvPr/>
        </p:nvPicPr>
        <p:blipFill rotWithShape="1">
          <a:blip r:embed="rId4">
            <a:alphaModFix/>
          </a:blip>
          <a:srcRect b="0" l="0" r="0" t="0"/>
          <a:stretch/>
        </p:blipFill>
        <p:spPr>
          <a:xfrm>
            <a:off x="4014854" y="860041"/>
            <a:ext cx="4338551" cy="2614900"/>
          </a:xfrm>
          <a:prstGeom prst="rect">
            <a:avLst/>
          </a:prstGeom>
          <a:noFill/>
          <a:ln>
            <a:noFill/>
          </a:ln>
        </p:spPr>
      </p:pic>
      <p:pic>
        <p:nvPicPr>
          <p:cNvPr id="1608" name="Google Shape;1608;p32">
            <a:hlinkClick r:id="rId5"/>
          </p:cNvPr>
          <p:cNvPicPr preferRelativeResize="0"/>
          <p:nvPr/>
        </p:nvPicPr>
        <p:blipFill rotWithShape="1">
          <a:blip r:embed="rId6">
            <a:alphaModFix/>
          </a:blip>
          <a:srcRect b="0" l="0" r="0" t="0"/>
          <a:stretch/>
        </p:blipFill>
        <p:spPr>
          <a:xfrm>
            <a:off x="154887" y="885860"/>
            <a:ext cx="4693932" cy="2547459"/>
          </a:xfrm>
          <a:prstGeom prst="rect">
            <a:avLst/>
          </a:prstGeom>
          <a:noFill/>
          <a:ln>
            <a:noFill/>
          </a:ln>
        </p:spPr>
      </p:pic>
      <p:pic>
        <p:nvPicPr>
          <p:cNvPr id="1609" name="Google Shape;1609;p32">
            <a:hlinkClick r:id="rId7"/>
          </p:cNvPr>
          <p:cNvPicPr preferRelativeResize="0"/>
          <p:nvPr/>
        </p:nvPicPr>
        <p:blipFill rotWithShape="1">
          <a:blip r:embed="rId8">
            <a:alphaModFix/>
          </a:blip>
          <a:srcRect b="0" l="0" r="0" t="0"/>
          <a:stretch/>
        </p:blipFill>
        <p:spPr>
          <a:xfrm>
            <a:off x="4014854" y="2262133"/>
            <a:ext cx="4338551" cy="2680713"/>
          </a:xfrm>
          <a:prstGeom prst="rect">
            <a:avLst/>
          </a:prstGeom>
          <a:noFill/>
          <a:ln>
            <a:noFill/>
          </a:ln>
        </p:spPr>
      </p:pic>
      <p:pic>
        <p:nvPicPr>
          <p:cNvPr id="1610" name="Google Shape;1610;p32">
            <a:hlinkClick r:id="rId9"/>
          </p:cNvPr>
          <p:cNvPicPr preferRelativeResize="0"/>
          <p:nvPr/>
        </p:nvPicPr>
        <p:blipFill rotWithShape="1">
          <a:blip r:embed="rId10">
            <a:alphaModFix/>
          </a:blip>
          <a:srcRect b="0" l="0" r="0" t="0"/>
          <a:stretch/>
        </p:blipFill>
        <p:spPr>
          <a:xfrm>
            <a:off x="100868" y="2397095"/>
            <a:ext cx="4746714" cy="26149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33"/>
          <p:cNvSpPr/>
          <p:nvPr/>
        </p:nvSpPr>
        <p:spPr>
          <a:xfrm flipH="1">
            <a:off x="2272708" y="1754585"/>
            <a:ext cx="6871288" cy="3388245"/>
          </a:xfrm>
          <a:prstGeom prst="rtTriangle">
            <a:avLst/>
          </a:prstGeom>
          <a:solidFill>
            <a:srgbClr val="18A7CD"/>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pic>
        <p:nvPicPr>
          <p:cNvPr descr="A picture containing symbol, font, logo, graphics&#10;&#10;Description automatically generated" id="1616" name="Google Shape;1616;p33"/>
          <p:cNvPicPr preferRelativeResize="0"/>
          <p:nvPr>
            <p:ph idx="2" type="pic"/>
          </p:nvPr>
        </p:nvPicPr>
        <p:blipFill rotWithShape="1">
          <a:blip r:embed="rId3">
            <a:alphaModFix/>
          </a:blip>
          <a:srcRect b="29744" l="0" r="0" t="29744"/>
          <a:stretch/>
        </p:blipFill>
        <p:spPr>
          <a:xfrm>
            <a:off x="-1" y="670"/>
            <a:ext cx="9144000" cy="3657839"/>
          </a:xfrm>
          <a:prstGeom prst="rect">
            <a:avLst/>
          </a:prstGeom>
          <a:solidFill>
            <a:srgbClr val="F2F2F2"/>
          </a:solidFill>
          <a:ln>
            <a:noFill/>
          </a:ln>
        </p:spPr>
      </p:pic>
      <p:pic>
        <p:nvPicPr>
          <p:cNvPr id="1617" name="Google Shape;1617;p33"/>
          <p:cNvPicPr preferRelativeResize="0"/>
          <p:nvPr/>
        </p:nvPicPr>
        <p:blipFill rotWithShape="1">
          <a:blip r:embed="rId4">
            <a:alphaModFix/>
          </a:blip>
          <a:srcRect b="0" l="0" r="0" t="0"/>
          <a:stretch/>
        </p:blipFill>
        <p:spPr>
          <a:xfrm>
            <a:off x="1190" y="669"/>
            <a:ext cx="9141620" cy="3657500"/>
          </a:xfrm>
          <a:prstGeom prst="rect">
            <a:avLst/>
          </a:prstGeom>
          <a:noFill/>
          <a:ln>
            <a:noFill/>
          </a:ln>
        </p:spPr>
      </p:pic>
      <p:sp>
        <p:nvSpPr>
          <p:cNvPr id="1618" name="Google Shape;1618;p33"/>
          <p:cNvSpPr/>
          <p:nvPr/>
        </p:nvSpPr>
        <p:spPr>
          <a:xfrm>
            <a:off x="2382" y="-7046"/>
            <a:ext cx="9140428" cy="3665216"/>
          </a:xfrm>
          <a:prstGeom prst="rect">
            <a:avLst/>
          </a:prstGeom>
          <a:solidFill>
            <a:srgbClr val="7030A0">
              <a:alpha val="57254"/>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19" name="Google Shape;1619;p33"/>
          <p:cNvSpPr/>
          <p:nvPr/>
        </p:nvSpPr>
        <p:spPr>
          <a:xfrm>
            <a:off x="6135262" y="2194523"/>
            <a:ext cx="2422712" cy="207695"/>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2F2F2"/>
                </a:solidFill>
                <a:latin typeface="Arial"/>
                <a:ea typeface="Arial"/>
                <a:cs typeface="Arial"/>
                <a:sym typeface="Arial"/>
              </a:rPr>
              <a:t>We build the workforce of the future.</a:t>
            </a:r>
            <a:endParaRPr b="0" i="0" sz="900" u="none" cap="none" strike="noStrike">
              <a:solidFill>
                <a:srgbClr val="F2F2F2"/>
              </a:solidFill>
              <a:latin typeface="Arial"/>
              <a:ea typeface="Arial"/>
              <a:cs typeface="Arial"/>
              <a:sym typeface="Arial"/>
            </a:endParaRPr>
          </a:p>
        </p:txBody>
      </p:sp>
      <p:sp>
        <p:nvSpPr>
          <p:cNvPr id="1620" name="Google Shape;1620;p33"/>
          <p:cNvSpPr/>
          <p:nvPr/>
        </p:nvSpPr>
        <p:spPr>
          <a:xfrm>
            <a:off x="916496"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Corporate Clients</a:t>
            </a:r>
            <a:endParaRPr b="0" i="0" sz="1800" u="none" cap="none" strike="noStrike">
              <a:solidFill>
                <a:schemeClr val="dk1"/>
              </a:solidFill>
              <a:latin typeface="Quattrocento Sans"/>
              <a:ea typeface="Quattrocento Sans"/>
              <a:cs typeface="Quattrocento Sans"/>
              <a:sym typeface="Quattrocento Sans"/>
            </a:endParaRPr>
          </a:p>
        </p:txBody>
      </p:sp>
      <p:sp>
        <p:nvSpPr>
          <p:cNvPr id="1621" name="Google Shape;1621;p33"/>
          <p:cNvSpPr/>
          <p:nvPr/>
        </p:nvSpPr>
        <p:spPr>
          <a:xfrm>
            <a:off x="2119409"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30,000+</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Trained</a:t>
            </a:r>
            <a:endParaRPr b="0" i="0" sz="1800" u="none" cap="none" strike="noStrike">
              <a:solidFill>
                <a:schemeClr val="dk1"/>
              </a:solidFill>
              <a:latin typeface="Quattrocento Sans"/>
              <a:ea typeface="Quattrocento Sans"/>
              <a:cs typeface="Quattrocento Sans"/>
              <a:sym typeface="Quattrocento Sans"/>
            </a:endParaRPr>
          </a:p>
        </p:txBody>
      </p:sp>
      <p:sp>
        <p:nvSpPr>
          <p:cNvPr id="1622" name="Google Shape;1622;p33"/>
          <p:cNvSpPr/>
          <p:nvPr/>
        </p:nvSpPr>
        <p:spPr>
          <a:xfrm>
            <a:off x="3372450" y="2333623"/>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25000+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Placed</a:t>
            </a:r>
            <a:endParaRPr b="0" i="0" sz="1800" u="none" cap="none" strike="noStrike">
              <a:solidFill>
                <a:schemeClr val="dk1"/>
              </a:solidFill>
              <a:latin typeface="Quattrocento Sans"/>
              <a:ea typeface="Quattrocento Sans"/>
              <a:cs typeface="Quattrocento Sans"/>
              <a:sym typeface="Quattrocento Sans"/>
            </a:endParaRPr>
          </a:p>
        </p:txBody>
      </p:sp>
      <p:pic>
        <p:nvPicPr>
          <p:cNvPr id="1623" name="Google Shape;1623;p33"/>
          <p:cNvPicPr preferRelativeResize="0"/>
          <p:nvPr/>
        </p:nvPicPr>
        <p:blipFill rotWithShape="1">
          <a:blip r:embed="rId5">
            <a:alphaModFix/>
          </a:blip>
          <a:srcRect b="0" l="0" r="0" t="0"/>
          <a:stretch/>
        </p:blipFill>
        <p:spPr>
          <a:xfrm>
            <a:off x="1337694" y="1709881"/>
            <a:ext cx="480044" cy="480044"/>
          </a:xfrm>
          <a:prstGeom prst="rect">
            <a:avLst/>
          </a:prstGeom>
          <a:noFill/>
          <a:ln>
            <a:noFill/>
          </a:ln>
        </p:spPr>
      </p:pic>
      <p:pic>
        <p:nvPicPr>
          <p:cNvPr id="1624" name="Google Shape;1624;p33"/>
          <p:cNvPicPr preferRelativeResize="0"/>
          <p:nvPr/>
        </p:nvPicPr>
        <p:blipFill rotWithShape="1">
          <a:blip r:embed="rId6">
            <a:alphaModFix/>
          </a:blip>
          <a:srcRect b="0" l="0" r="0" t="0"/>
          <a:stretch/>
        </p:blipFill>
        <p:spPr>
          <a:xfrm>
            <a:off x="2554813" y="1704574"/>
            <a:ext cx="503946" cy="503946"/>
          </a:xfrm>
          <a:prstGeom prst="rect">
            <a:avLst/>
          </a:prstGeom>
          <a:noFill/>
          <a:ln>
            <a:noFill/>
          </a:ln>
        </p:spPr>
      </p:pic>
      <p:sp>
        <p:nvSpPr>
          <p:cNvPr id="1625" name="Google Shape;1625;p33"/>
          <p:cNvSpPr/>
          <p:nvPr/>
        </p:nvSpPr>
        <p:spPr>
          <a:xfrm>
            <a:off x="474514" y="519175"/>
            <a:ext cx="4929503" cy="853857"/>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We’re committed to empower you to be</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 </a:t>
            </a:r>
            <a:r>
              <a:rPr b="1" i="0" lang="en" sz="2100" u="none" cap="none" strike="noStrike">
                <a:solidFill>
                  <a:srgbClr val="A6E9EE"/>
                </a:solidFill>
                <a:latin typeface="Arial"/>
                <a:ea typeface="Arial"/>
                <a:cs typeface="Arial"/>
                <a:sym typeface="Arial"/>
              </a:rPr>
              <a:t>#FutureReady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through powerful training solutions.</a:t>
            </a:r>
            <a:endParaRPr b="0" i="0" sz="1800" u="none" cap="none" strike="noStrike">
              <a:solidFill>
                <a:schemeClr val="dk1"/>
              </a:solidFill>
              <a:latin typeface="Quattrocento Sans"/>
              <a:ea typeface="Quattrocento Sans"/>
              <a:cs typeface="Quattrocento Sans"/>
              <a:sym typeface="Quattrocento Sans"/>
            </a:endParaRPr>
          </a:p>
        </p:txBody>
      </p:sp>
      <p:sp>
        <p:nvSpPr>
          <p:cNvPr id="1626" name="Google Shape;1626;p33"/>
          <p:cNvSpPr/>
          <p:nvPr/>
        </p:nvSpPr>
        <p:spPr>
          <a:xfrm>
            <a:off x="391755" y="3914461"/>
            <a:ext cx="2926180" cy="66924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97700"/>
                </a:solidFill>
                <a:latin typeface="Arial"/>
                <a:ea typeface="Arial"/>
                <a:cs typeface="Arial"/>
                <a:sym typeface="Arial"/>
              </a:rPr>
              <a:t>FREE WEBINARS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F97700"/>
                </a:solidFill>
                <a:latin typeface="Arial"/>
                <a:ea typeface="Arial"/>
                <a:cs typeface="Arial"/>
                <a:sym typeface="Arial"/>
              </a:rPr>
              <a:t>Sign up for free webinars with industry experts every fortnight!</a:t>
            </a:r>
            <a:endParaRPr b="0" i="0" sz="1800" u="none" cap="none" strike="noStrike">
              <a:solidFill>
                <a:schemeClr val="dk1"/>
              </a:solidFill>
              <a:latin typeface="Quattrocento Sans"/>
              <a:ea typeface="Quattrocento Sans"/>
              <a:cs typeface="Quattrocento Sans"/>
              <a:sym typeface="Quattrocento Sans"/>
            </a:endParaRPr>
          </a:p>
        </p:txBody>
      </p:sp>
      <p:pic>
        <p:nvPicPr>
          <p:cNvPr id="1627" name="Google Shape;1627;p33"/>
          <p:cNvPicPr preferRelativeResize="0"/>
          <p:nvPr/>
        </p:nvPicPr>
        <p:blipFill rotWithShape="1">
          <a:blip r:embed="rId7">
            <a:alphaModFix/>
          </a:blip>
          <a:srcRect b="0" l="0" r="0" t="0"/>
          <a:stretch/>
        </p:blipFill>
        <p:spPr>
          <a:xfrm>
            <a:off x="3714556" y="1646020"/>
            <a:ext cx="638899" cy="638899"/>
          </a:xfrm>
          <a:prstGeom prst="rect">
            <a:avLst/>
          </a:prstGeom>
          <a:noFill/>
          <a:ln>
            <a:noFill/>
          </a:ln>
        </p:spPr>
      </p:pic>
      <p:grpSp>
        <p:nvGrpSpPr>
          <p:cNvPr id="1628" name="Google Shape;1628;p33"/>
          <p:cNvGrpSpPr/>
          <p:nvPr/>
        </p:nvGrpSpPr>
        <p:grpSpPr>
          <a:xfrm>
            <a:off x="4889472" y="2526841"/>
            <a:ext cx="4209484" cy="2535645"/>
            <a:chOff x="4482563" y="4980191"/>
            <a:chExt cx="3128574" cy="1841396"/>
          </a:xfrm>
        </p:grpSpPr>
        <p:pic>
          <p:nvPicPr>
            <p:cNvPr id="1629" name="Google Shape;1629;p33"/>
            <p:cNvPicPr preferRelativeResize="0"/>
            <p:nvPr/>
          </p:nvPicPr>
          <p:blipFill rotWithShape="1">
            <a:blip r:embed="rId8">
              <a:alphaModFix/>
            </a:blip>
            <a:srcRect b="0" l="0" r="0" t="0"/>
            <a:stretch/>
          </p:blipFill>
          <p:spPr>
            <a:xfrm>
              <a:off x="4482563" y="4980191"/>
              <a:ext cx="3128574" cy="1841396"/>
            </a:xfrm>
            <a:prstGeom prst="rect">
              <a:avLst/>
            </a:prstGeom>
            <a:noFill/>
            <a:ln>
              <a:noFill/>
            </a:ln>
          </p:spPr>
        </p:pic>
        <p:pic>
          <p:nvPicPr>
            <p:cNvPr id="1630" name="Google Shape;1630;p33"/>
            <p:cNvPicPr preferRelativeResize="0"/>
            <p:nvPr/>
          </p:nvPicPr>
          <p:blipFill rotWithShape="1">
            <a:blip r:embed="rId9">
              <a:alphaModFix/>
            </a:blip>
            <a:srcRect b="0" l="0" r="0" t="0"/>
            <a:stretch/>
          </p:blipFill>
          <p:spPr>
            <a:xfrm>
              <a:off x="4906220" y="5127342"/>
              <a:ext cx="2275190" cy="1498325"/>
            </a:xfrm>
            <a:prstGeom prst="rect">
              <a:avLst/>
            </a:prstGeom>
            <a:noFill/>
            <a:ln>
              <a:noFill/>
            </a:ln>
          </p:spPr>
        </p:pic>
      </p:grpSp>
      <p:sp>
        <p:nvSpPr>
          <p:cNvPr id="1631" name="Google Shape;1631;p33"/>
          <p:cNvSpPr/>
          <p:nvPr/>
        </p:nvSpPr>
        <p:spPr>
          <a:xfrm>
            <a:off x="3370304" y="4181066"/>
            <a:ext cx="1647605" cy="410513"/>
          </a:xfrm>
          <a:prstGeom prst="rect">
            <a:avLst/>
          </a:prstGeom>
          <a:solidFill>
            <a:schemeClr val="dk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32" name="Google Shape;1632;p33"/>
          <p:cNvSpPr/>
          <p:nvPr/>
        </p:nvSpPr>
        <p:spPr>
          <a:xfrm>
            <a:off x="3300660" y="4117749"/>
            <a:ext cx="1647605" cy="410513"/>
          </a:xfrm>
          <a:prstGeom prst="rect">
            <a:avLst/>
          </a:prstGeom>
          <a:solidFill>
            <a:srgbClr val="D5DBE5"/>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633" name="Google Shape;1633;p33"/>
          <p:cNvSpPr/>
          <p:nvPr/>
        </p:nvSpPr>
        <p:spPr>
          <a:xfrm>
            <a:off x="3603165" y="4192724"/>
            <a:ext cx="1100301" cy="27692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44546A"/>
                </a:solidFill>
                <a:latin typeface="Arial"/>
                <a:ea typeface="Arial"/>
                <a:cs typeface="Arial"/>
                <a:sym typeface="Arial"/>
              </a:rPr>
              <a:t>Enroll Now!</a:t>
            </a:r>
            <a:endParaRPr b="1" i="0" sz="1300" u="none" cap="none" strike="noStrike">
              <a:solidFill>
                <a:srgbClr val="000000"/>
              </a:solidFill>
              <a:latin typeface="Arial"/>
              <a:ea typeface="Arial"/>
              <a:cs typeface="Arial"/>
              <a:sym typeface="Arial"/>
            </a:endParaRPr>
          </a:p>
        </p:txBody>
      </p:sp>
      <p:pic>
        <p:nvPicPr>
          <p:cNvPr descr="A picture containing symbol, font, logo, graphics&#10;&#10;Description automatically generated" id="1634" name="Google Shape;1634;p33"/>
          <p:cNvPicPr preferRelativeResize="0"/>
          <p:nvPr/>
        </p:nvPicPr>
        <p:blipFill rotWithShape="1">
          <a:blip r:embed="rId3">
            <a:alphaModFix/>
          </a:blip>
          <a:srcRect b="0" l="0" r="0" t="0"/>
          <a:stretch/>
        </p:blipFill>
        <p:spPr>
          <a:xfrm>
            <a:off x="7813204" y="15574"/>
            <a:ext cx="1232521" cy="13099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34"/>
          <p:cNvSpPr/>
          <p:nvPr/>
        </p:nvSpPr>
        <p:spPr>
          <a:xfrm rot="-5400000">
            <a:off x="1455743" y="-430871"/>
            <a:ext cx="1262669" cy="3672535"/>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640" name="Google Shape;1640;p34"/>
          <p:cNvSpPr/>
          <p:nvPr/>
        </p:nvSpPr>
        <p:spPr>
          <a:xfrm>
            <a:off x="4059054" y="996959"/>
            <a:ext cx="4159545" cy="103869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FREE WEBINARS </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Sign up for free webinars with industry experts every fortnight!</a:t>
            </a:r>
            <a:endParaRPr b="0" i="0" sz="2100" u="none" cap="none" strike="noStrike">
              <a:solidFill>
                <a:schemeClr val="lt1"/>
              </a:solidFill>
              <a:latin typeface="Quattrocento Sans"/>
              <a:ea typeface="Quattrocento Sans"/>
              <a:cs typeface="Quattrocento Sans"/>
              <a:sym typeface="Quattrocento Sans"/>
            </a:endParaRPr>
          </a:p>
        </p:txBody>
      </p:sp>
      <p:sp>
        <p:nvSpPr>
          <p:cNvPr id="1641" name="Google Shape;1641;p34"/>
          <p:cNvSpPr/>
          <p:nvPr/>
        </p:nvSpPr>
        <p:spPr>
          <a:xfrm>
            <a:off x="4140084" y="2571750"/>
            <a:ext cx="3997485" cy="715532"/>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Contact us today!</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www.anubhavtrainings.com</a:t>
            </a:r>
            <a:endParaRPr b="0" i="0" sz="2100" u="none" cap="none" strike="noStrike">
              <a:solidFill>
                <a:schemeClr val="lt1"/>
              </a:solidFill>
              <a:latin typeface="Quattrocento Sans"/>
              <a:ea typeface="Quattrocento Sans"/>
              <a:cs typeface="Quattrocento Sans"/>
              <a:sym typeface="Quattrocento Sans"/>
            </a:endParaRPr>
          </a:p>
        </p:txBody>
      </p:sp>
      <p:sp>
        <p:nvSpPr>
          <p:cNvPr id="1642" name="Google Shape;1642;p34"/>
          <p:cNvSpPr/>
          <p:nvPr/>
        </p:nvSpPr>
        <p:spPr>
          <a:xfrm rot="-5400000">
            <a:off x="1465607" y="1086521"/>
            <a:ext cx="1350150" cy="3672536"/>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25eaea65f9a_0_322"/>
          <p:cNvSpPr txBox="1"/>
          <p:nvPr>
            <p:ph idx="1" type="body"/>
          </p:nvPr>
        </p:nvSpPr>
        <p:spPr>
          <a:xfrm>
            <a:off x="418350" y="2654800"/>
            <a:ext cx="8032200" cy="1619400"/>
          </a:xfrm>
          <a:prstGeom prst="rect">
            <a:avLst/>
          </a:prstGeom>
        </p:spPr>
        <p:txBody>
          <a:bodyPr anchorCtr="0" anchor="t" bIns="45700" lIns="0" spcFirstLastPara="1" rIns="0" wrap="square" tIns="45700">
            <a:noAutofit/>
          </a:bodyPr>
          <a:lstStyle/>
          <a:p>
            <a:pPr indent="0" lvl="0" marL="0" rtl="0" algn="l">
              <a:lnSpc>
                <a:spcPct val="80000"/>
              </a:lnSpc>
              <a:spcBef>
                <a:spcPts val="300"/>
              </a:spcBef>
              <a:spcAft>
                <a:spcPts val="0"/>
              </a:spcAft>
              <a:buSzPts val="1018"/>
              <a:buNone/>
            </a:pPr>
            <a:r>
              <a:rPr lang="en">
                <a:solidFill>
                  <a:schemeClr val="lt1"/>
                </a:solidFill>
                <a:latin typeface="Calibri"/>
                <a:ea typeface="Calibri"/>
                <a:cs typeface="Calibri"/>
                <a:sym typeface="Calibri"/>
              </a:rPr>
              <a:t>There are some products which needs VAS activities such as labelling, painting, polishing assembling, packing etc. Additionally, there are materials which needs to be stored for a long time in a warehouse and this would require VAS activities like oiling and repacking before storage.</a:t>
            </a:r>
            <a:endParaRPr>
              <a:solidFill>
                <a:schemeClr val="lt1"/>
              </a:solidFill>
              <a:latin typeface="Calibri"/>
              <a:ea typeface="Calibri"/>
              <a:cs typeface="Calibri"/>
              <a:sym typeface="Calibri"/>
            </a:endParaRPr>
          </a:p>
          <a:p>
            <a:pPr indent="0" lvl="0" marL="0" rtl="0" algn="l">
              <a:lnSpc>
                <a:spcPct val="80000"/>
              </a:lnSpc>
              <a:spcBef>
                <a:spcPts val="300"/>
              </a:spcBef>
              <a:spcAft>
                <a:spcPts val="0"/>
              </a:spcAft>
              <a:buSzPts val="1018"/>
              <a:buNone/>
            </a:pPr>
            <a:r>
              <a:t/>
            </a:r>
            <a:endParaRPr>
              <a:solidFill>
                <a:schemeClr val="lt1"/>
              </a:solidFill>
              <a:latin typeface="Calibri"/>
              <a:ea typeface="Calibri"/>
              <a:cs typeface="Calibri"/>
              <a:sym typeface="Calibri"/>
            </a:endParaRPr>
          </a:p>
          <a:p>
            <a:pPr indent="0" lvl="0" marL="0" rtl="0" algn="l">
              <a:lnSpc>
                <a:spcPct val="87916"/>
              </a:lnSpc>
              <a:spcBef>
                <a:spcPts val="0"/>
              </a:spcBef>
              <a:spcAft>
                <a:spcPts val="0"/>
              </a:spcAft>
              <a:buClr>
                <a:schemeClr val="dk1"/>
              </a:buClr>
              <a:buSzPts val="1018"/>
              <a:buFont typeface="Arial"/>
              <a:buNone/>
            </a:pPr>
            <a:r>
              <a:rPr lang="en">
                <a:solidFill>
                  <a:schemeClr val="lt1"/>
                </a:solidFill>
                <a:latin typeface="Calibri"/>
                <a:ea typeface="Calibri"/>
                <a:cs typeface="Calibri"/>
                <a:sym typeface="Calibri"/>
              </a:rPr>
              <a:t>VAS processes can be employed either in inbound or outbound processes. Moreover, it can be performed alongside kit to stock and kit to order processes. The VAS activities will be carried out in a special work center called VAS work center. The following approach discussed in this blog post explains the VAS order in inbound process with POSC (Process oriented storage control).</a:t>
            </a:r>
            <a:endParaRPr>
              <a:solidFill>
                <a:schemeClr val="lt1"/>
              </a:solidFill>
              <a:latin typeface="Calibri"/>
              <a:ea typeface="Calibri"/>
              <a:cs typeface="Calibri"/>
              <a:sym typeface="Calibri"/>
            </a:endParaRPr>
          </a:p>
          <a:p>
            <a:pPr indent="0" lvl="0" marL="0" rtl="0" algn="l">
              <a:lnSpc>
                <a:spcPct val="80000"/>
              </a:lnSpc>
              <a:spcBef>
                <a:spcPts val="800"/>
              </a:spcBef>
              <a:spcAft>
                <a:spcPts val="0"/>
              </a:spcAft>
              <a:buSzPts val="1018"/>
              <a:buNone/>
            </a:pPr>
            <a:r>
              <a:t/>
            </a:r>
            <a:endParaRPr>
              <a:solidFill>
                <a:schemeClr val="lt1"/>
              </a:solidFill>
              <a:latin typeface="Calibri"/>
              <a:ea typeface="Calibri"/>
              <a:cs typeface="Calibri"/>
              <a:sym typeface="Calibri"/>
            </a:endParaRPr>
          </a:p>
          <a:p>
            <a:pPr indent="0" lvl="0" marL="0" rtl="0" algn="l">
              <a:lnSpc>
                <a:spcPct val="80000"/>
              </a:lnSpc>
              <a:spcBef>
                <a:spcPts val="300"/>
              </a:spcBef>
              <a:spcAft>
                <a:spcPts val="0"/>
              </a:spcAft>
              <a:buSzPts val="1018"/>
              <a:buNone/>
            </a:pPr>
            <a:r>
              <a:t/>
            </a:r>
            <a:endParaRPr>
              <a:solidFill>
                <a:schemeClr val="lt1"/>
              </a:solidFill>
              <a:latin typeface="Calibri"/>
              <a:ea typeface="Calibri"/>
              <a:cs typeface="Calibri"/>
              <a:sym typeface="Calibri"/>
            </a:endParaRPr>
          </a:p>
        </p:txBody>
      </p:sp>
      <p:pic>
        <p:nvPicPr>
          <p:cNvPr descr="CNC lathe processing" id="1360" name="Google Shape;1360;g25eaea65f9a_0_322"/>
          <p:cNvPicPr preferRelativeResize="0"/>
          <p:nvPr/>
        </p:nvPicPr>
        <p:blipFill rotWithShape="1">
          <a:blip r:embed="rId3">
            <a:alphaModFix/>
          </a:blip>
          <a:srcRect b="26922" l="0" r="0" t="26922"/>
          <a:stretch/>
        </p:blipFill>
        <p:spPr>
          <a:xfrm>
            <a:off x="459375" y="316475"/>
            <a:ext cx="7661949" cy="1751400"/>
          </a:xfrm>
          <a:prstGeom prst="rect">
            <a:avLst/>
          </a:prstGeom>
          <a:noFill/>
          <a:ln>
            <a:noFill/>
          </a:ln>
        </p:spPr>
      </p:pic>
      <p:sp>
        <p:nvSpPr>
          <p:cNvPr id="1361" name="Google Shape;1361;g25eaea65f9a_0_322"/>
          <p:cNvSpPr txBox="1"/>
          <p:nvPr/>
        </p:nvSpPr>
        <p:spPr>
          <a:xfrm>
            <a:off x="1866900" y="2162200"/>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n" sz="2200">
                <a:solidFill>
                  <a:schemeClr val="lt1"/>
                </a:solidFill>
                <a:latin typeface="Calibri"/>
                <a:ea typeface="Calibri"/>
                <a:cs typeface="Calibri"/>
                <a:sym typeface="Calibri"/>
              </a:rPr>
              <a:t>Value Added Services</a:t>
            </a:r>
            <a:endParaRPr b="1" sz="2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5" name="Shape 1365"/>
        <p:cNvGrpSpPr/>
        <p:nvPr/>
      </p:nvGrpSpPr>
      <p:grpSpPr>
        <a:xfrm>
          <a:off x="0" y="0"/>
          <a:ext cx="0" cy="0"/>
          <a:chOff x="0" y="0"/>
          <a:chExt cx="0" cy="0"/>
        </a:xfrm>
      </p:grpSpPr>
      <p:sp>
        <p:nvSpPr>
          <p:cNvPr id="1366" name="Google Shape;1366;p5"/>
          <p:cNvSpPr txBox="1"/>
          <p:nvPr/>
        </p:nvSpPr>
        <p:spPr>
          <a:xfrm>
            <a:off x="131250" y="294275"/>
            <a:ext cx="4255800" cy="9594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chemeClr val="dk1"/>
              </a:buClr>
              <a:buSzPts val="1100"/>
              <a:buFont typeface="Arial"/>
              <a:buNone/>
            </a:pPr>
            <a:r>
              <a:rPr b="1" lang="en" sz="2100">
                <a:solidFill>
                  <a:srgbClr val="0070C0"/>
                </a:solidFill>
                <a:latin typeface="Calibri"/>
                <a:ea typeface="Calibri"/>
                <a:cs typeface="Calibri"/>
                <a:sym typeface="Calibri"/>
              </a:rPr>
              <a:t>Solution Approach:</a:t>
            </a:r>
            <a:endParaRPr b="1" sz="2100">
              <a:solidFill>
                <a:srgbClr val="0070C0"/>
              </a:solidFill>
              <a:latin typeface="Calibri"/>
              <a:ea typeface="Calibri"/>
              <a:cs typeface="Calibri"/>
              <a:sym typeface="Calibri"/>
            </a:endParaRPr>
          </a:p>
          <a:p>
            <a:pPr indent="0" lvl="0" marL="0" marR="0" rtl="0" algn="l">
              <a:lnSpc>
                <a:spcPct val="107916"/>
              </a:lnSpc>
              <a:spcBef>
                <a:spcPts val="800"/>
              </a:spcBef>
              <a:spcAft>
                <a:spcPts val="800"/>
              </a:spcAft>
              <a:buClr>
                <a:schemeClr val="dk1"/>
              </a:buClr>
              <a:buSzPts val="1100"/>
              <a:buFont typeface="Arial"/>
              <a:buNone/>
            </a:pPr>
            <a:r>
              <a:t/>
            </a:r>
            <a:endParaRPr b="1" sz="2100">
              <a:solidFill>
                <a:srgbClr val="0070C0"/>
              </a:solidFill>
              <a:latin typeface="Calibri"/>
              <a:ea typeface="Calibri"/>
              <a:cs typeface="Calibri"/>
              <a:sym typeface="Calibri"/>
            </a:endParaRPr>
          </a:p>
        </p:txBody>
      </p:sp>
      <p:sp>
        <p:nvSpPr>
          <p:cNvPr id="1367" name="Google Shape;1367;p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68" name="Google Shape;1368;p5"/>
          <p:cNvSpPr txBox="1"/>
          <p:nvPr/>
        </p:nvSpPr>
        <p:spPr>
          <a:xfrm>
            <a:off x="254300" y="844950"/>
            <a:ext cx="8400300" cy="287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b="1" lang="en">
                <a:solidFill>
                  <a:srgbClr val="444444"/>
                </a:solidFill>
                <a:latin typeface="Calibri"/>
                <a:ea typeface="Calibri"/>
                <a:cs typeface="Calibri"/>
                <a:sym typeface="Calibri"/>
              </a:rPr>
              <a:t>The below mentioned configuration steps can be employed to achieve this functionality:</a:t>
            </a:r>
            <a:endParaRPr b="1">
              <a:solidFill>
                <a:schemeClr val="dk1"/>
              </a:solidFill>
              <a:latin typeface="Calibri"/>
              <a:ea typeface="Calibri"/>
              <a:cs typeface="Calibri"/>
              <a:sym typeface="Calibri"/>
            </a:endParaRPr>
          </a:p>
          <a:p>
            <a:pPr indent="-317500" lvl="0" marL="457200" rtl="0" algn="l">
              <a:lnSpc>
                <a:spcPct val="107916"/>
              </a:lnSpc>
              <a:spcBef>
                <a:spcPts val="800"/>
              </a:spcBef>
              <a:spcAft>
                <a:spcPts val="0"/>
              </a:spcAft>
              <a:buClr>
                <a:srgbClr val="3C3C3C"/>
              </a:buClr>
              <a:buSzPts val="1400"/>
              <a:buFont typeface="Calibri"/>
              <a:buChar char="●"/>
            </a:pPr>
            <a:r>
              <a:rPr lang="en">
                <a:solidFill>
                  <a:srgbClr val="3C3C3C"/>
                </a:solidFill>
                <a:latin typeface="Calibri"/>
                <a:ea typeface="Calibri"/>
                <a:cs typeface="Calibri"/>
                <a:sym typeface="Calibri"/>
              </a:rPr>
              <a:t>In this case, goods are passed through various locations in the warehouse before reaching the final put away. To achieve each movement, a warehouse task has to be created and for every warehouse task creation a warehouse process type needs to be defined.</a:t>
            </a:r>
            <a:endParaRPr>
              <a:solidFill>
                <a:srgbClr val="3C3C3C"/>
              </a:solidFill>
              <a:latin typeface="Calibri"/>
              <a:ea typeface="Calibri"/>
              <a:cs typeface="Calibri"/>
              <a:sym typeface="Calibri"/>
            </a:endParaRPr>
          </a:p>
          <a:p>
            <a:pPr indent="0" lvl="0" marL="457200" rtl="0" algn="l">
              <a:lnSpc>
                <a:spcPct val="107916"/>
              </a:lnSpc>
              <a:spcBef>
                <a:spcPts val="800"/>
              </a:spcBef>
              <a:spcAft>
                <a:spcPts val="0"/>
              </a:spcAft>
              <a:buNone/>
            </a:pPr>
            <a:r>
              <a:t/>
            </a:r>
            <a:endParaRPr>
              <a:solidFill>
                <a:srgbClr val="3C3C3C"/>
              </a:solidFill>
              <a:latin typeface="Calibri"/>
              <a:ea typeface="Calibri"/>
              <a:cs typeface="Calibri"/>
              <a:sym typeface="Calibri"/>
            </a:endParaRPr>
          </a:p>
          <a:p>
            <a:pPr indent="0" lvl="0" marL="0" rtl="0" algn="l">
              <a:lnSpc>
                <a:spcPct val="107916"/>
              </a:lnSpc>
              <a:spcBef>
                <a:spcPts val="800"/>
              </a:spcBef>
              <a:spcAft>
                <a:spcPts val="0"/>
              </a:spcAft>
              <a:buNone/>
            </a:pPr>
            <a:r>
              <a:rPr b="1" lang="en">
                <a:solidFill>
                  <a:srgbClr val="444444"/>
                </a:solidFill>
                <a:latin typeface="Calibri"/>
                <a:ea typeface="Calibri"/>
                <a:cs typeface="Calibri"/>
                <a:sym typeface="Calibri"/>
              </a:rPr>
              <a:t>Process Flow -</a:t>
            </a:r>
            <a:endParaRPr b="1">
              <a:solidFill>
                <a:srgbClr val="444444"/>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a:solidFill>
                  <a:srgbClr val="444444"/>
                </a:solidFill>
                <a:latin typeface="Calibri"/>
                <a:ea typeface="Calibri"/>
                <a:cs typeface="Calibri"/>
                <a:sym typeface="Calibri"/>
              </a:rPr>
              <a:t>Door to GR Zone &gt;&gt; GR Zone to VAS Work center &gt;&gt; VAS Activities &gt;&gt; VAS WC to Final bin</a:t>
            </a:r>
            <a:endParaRPr>
              <a:solidFill>
                <a:srgbClr val="444444"/>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rgbClr val="444444"/>
                </a:solidFill>
                <a:latin typeface="Calibri"/>
                <a:ea typeface="Calibri"/>
                <a:cs typeface="Calibri"/>
                <a:sym typeface="Calibri"/>
              </a:rPr>
              <a:t> </a:t>
            </a:r>
            <a:r>
              <a:rPr lang="en">
                <a:solidFill>
                  <a:srgbClr val="444444"/>
                </a:solidFill>
                <a:latin typeface="Calibri"/>
                <a:ea typeface="Calibri"/>
                <a:cs typeface="Calibri"/>
                <a:sym typeface="Calibri"/>
              </a:rPr>
              <a:t>1. </a:t>
            </a:r>
            <a:r>
              <a:rPr lang="en">
                <a:solidFill>
                  <a:srgbClr val="3C3C3C"/>
                </a:solidFill>
                <a:latin typeface="Calibri"/>
                <a:ea typeface="Calibri"/>
                <a:cs typeface="Calibri"/>
                <a:sym typeface="Calibri"/>
              </a:rPr>
              <a:t>Warehouse Process Type- A100 (To move Goods from Door to GR Zone)</a:t>
            </a:r>
            <a:endParaRPr b="1">
              <a:solidFill>
                <a:srgbClr val="444444"/>
              </a:solidFill>
              <a:latin typeface="Calibri"/>
              <a:ea typeface="Calibri"/>
              <a:cs typeface="Calibri"/>
              <a:sym typeface="Calibri"/>
            </a:endParaRPr>
          </a:p>
          <a:p>
            <a:pPr indent="0" lvl="0" marL="0" rtl="0" algn="l">
              <a:spcBef>
                <a:spcPts val="80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2" name="Shape 1372"/>
        <p:cNvGrpSpPr/>
        <p:nvPr/>
      </p:nvGrpSpPr>
      <p:grpSpPr>
        <a:xfrm>
          <a:off x="0" y="0"/>
          <a:ext cx="0" cy="0"/>
          <a:chOff x="0" y="0"/>
          <a:chExt cx="0" cy="0"/>
        </a:xfrm>
      </p:grpSpPr>
      <p:sp>
        <p:nvSpPr>
          <p:cNvPr id="1373" name="Google Shape;1373;p6"/>
          <p:cNvSpPr txBox="1"/>
          <p:nvPr/>
        </p:nvSpPr>
        <p:spPr>
          <a:xfrm>
            <a:off x="196900" y="319950"/>
            <a:ext cx="6505200" cy="346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sz="1050">
              <a:solidFill>
                <a:srgbClr val="444444"/>
              </a:solidFill>
              <a:latin typeface="Verdana"/>
              <a:ea typeface="Verdana"/>
              <a:cs typeface="Verdana"/>
              <a:sym typeface="Verdana"/>
            </a:endParaRPr>
          </a:p>
        </p:txBody>
      </p:sp>
      <p:sp>
        <p:nvSpPr>
          <p:cNvPr id="1374" name="Google Shape;1374;p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375" name="Google Shape;1375;p6"/>
          <p:cNvPicPr preferRelativeResize="0"/>
          <p:nvPr/>
        </p:nvPicPr>
        <p:blipFill>
          <a:blip r:embed="rId3">
            <a:alphaModFix/>
          </a:blip>
          <a:stretch>
            <a:fillRect/>
          </a:stretch>
        </p:blipFill>
        <p:spPr>
          <a:xfrm>
            <a:off x="562575" y="605275"/>
            <a:ext cx="7394675" cy="365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9" name="Shape 1379"/>
        <p:cNvGrpSpPr/>
        <p:nvPr/>
      </p:nvGrpSpPr>
      <p:grpSpPr>
        <a:xfrm>
          <a:off x="0" y="0"/>
          <a:ext cx="0" cy="0"/>
          <a:chOff x="0" y="0"/>
          <a:chExt cx="0" cy="0"/>
        </a:xfrm>
      </p:grpSpPr>
      <p:sp>
        <p:nvSpPr>
          <p:cNvPr id="1380" name="Google Shape;1380;p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81" name="Google Shape;1381;p8"/>
          <p:cNvSpPr txBox="1"/>
          <p:nvPr/>
        </p:nvSpPr>
        <p:spPr>
          <a:xfrm>
            <a:off x="49200" y="32825"/>
            <a:ext cx="7883400" cy="1070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t/>
            </a:r>
            <a:endParaRPr b="1">
              <a:solidFill>
                <a:srgbClr val="0070C0"/>
              </a:solidFill>
              <a:latin typeface="Calibri"/>
              <a:ea typeface="Calibri"/>
              <a:cs typeface="Calibri"/>
              <a:sym typeface="Calibri"/>
            </a:endParaRPr>
          </a:p>
          <a:p>
            <a:pPr indent="0" lvl="0" marL="0" rtl="0" algn="l">
              <a:lnSpc>
                <a:spcPct val="107916"/>
              </a:lnSpc>
              <a:spcBef>
                <a:spcPts val="800"/>
              </a:spcBef>
              <a:spcAft>
                <a:spcPts val="0"/>
              </a:spcAft>
              <a:buNone/>
            </a:pPr>
            <a:r>
              <a:rPr b="1" lang="en">
                <a:solidFill>
                  <a:srgbClr val="0070C0"/>
                </a:solidFill>
                <a:latin typeface="Calibri"/>
                <a:ea typeface="Calibri"/>
                <a:cs typeface="Calibri"/>
                <a:sym typeface="Calibri"/>
              </a:rPr>
              <a:t>       1. Warehouse Process Type- A101 (GR Zone to VAS work center)</a:t>
            </a:r>
            <a:endParaRPr b="1">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a:solidFill>
                <a:srgbClr val="0070C0"/>
              </a:solidFill>
              <a:latin typeface="Calibri"/>
              <a:ea typeface="Calibri"/>
              <a:cs typeface="Calibri"/>
              <a:sym typeface="Calibri"/>
            </a:endParaRPr>
          </a:p>
        </p:txBody>
      </p:sp>
      <p:pic>
        <p:nvPicPr>
          <p:cNvPr id="1382" name="Google Shape;1382;p8"/>
          <p:cNvPicPr preferRelativeResize="0"/>
          <p:nvPr/>
        </p:nvPicPr>
        <p:blipFill>
          <a:blip r:embed="rId3">
            <a:alphaModFix/>
          </a:blip>
          <a:stretch>
            <a:fillRect/>
          </a:stretch>
        </p:blipFill>
        <p:spPr>
          <a:xfrm>
            <a:off x="431300" y="837250"/>
            <a:ext cx="7566976" cy="290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6" name="Shape 1386"/>
        <p:cNvGrpSpPr/>
        <p:nvPr/>
      </p:nvGrpSpPr>
      <p:grpSpPr>
        <a:xfrm>
          <a:off x="0" y="0"/>
          <a:ext cx="0" cy="0"/>
          <a:chOff x="0" y="0"/>
          <a:chExt cx="0" cy="0"/>
        </a:xfrm>
      </p:grpSpPr>
      <p:sp>
        <p:nvSpPr>
          <p:cNvPr id="1387" name="Google Shape;1387;p9"/>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88" name="Google Shape;1388;p9"/>
          <p:cNvSpPr txBox="1"/>
          <p:nvPr/>
        </p:nvSpPr>
        <p:spPr>
          <a:xfrm>
            <a:off x="188675" y="278900"/>
            <a:ext cx="6636600" cy="831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700">
                <a:solidFill>
                  <a:srgbClr val="0070C0"/>
                </a:solidFill>
                <a:latin typeface="Calibri"/>
                <a:ea typeface="Calibri"/>
                <a:cs typeface="Calibri"/>
                <a:sym typeface="Calibri"/>
              </a:rPr>
              <a:t>Warehouse Process Type-Z010 (VAS work center to Final put-away bin)</a:t>
            </a:r>
            <a:endParaRPr b="1" sz="17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t/>
            </a:r>
            <a:endParaRPr b="1" sz="1700">
              <a:solidFill>
                <a:srgbClr val="0070C0"/>
              </a:solidFill>
              <a:latin typeface="Calibri"/>
              <a:ea typeface="Calibri"/>
              <a:cs typeface="Calibri"/>
              <a:sym typeface="Calibri"/>
            </a:endParaRPr>
          </a:p>
        </p:txBody>
      </p:sp>
      <p:sp>
        <p:nvSpPr>
          <p:cNvPr id="1389" name="Google Shape;1389;p9"/>
          <p:cNvSpPr txBox="1"/>
          <p:nvPr/>
        </p:nvSpPr>
        <p:spPr>
          <a:xfrm>
            <a:off x="324675" y="36967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a:p>
        </p:txBody>
      </p:sp>
      <p:pic>
        <p:nvPicPr>
          <p:cNvPr id="1390" name="Google Shape;1390;p9"/>
          <p:cNvPicPr preferRelativeResize="0"/>
          <p:nvPr/>
        </p:nvPicPr>
        <p:blipFill>
          <a:blip r:embed="rId3">
            <a:alphaModFix/>
          </a:blip>
          <a:stretch>
            <a:fillRect/>
          </a:stretch>
        </p:blipFill>
        <p:spPr>
          <a:xfrm>
            <a:off x="324675" y="902375"/>
            <a:ext cx="7591550" cy="333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